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39" r:id="rId1"/>
  </p:sldMasterIdLst>
  <p:notesMasterIdLst>
    <p:notesMasterId r:id="rId35"/>
  </p:notesMasterIdLst>
  <p:handoutMasterIdLst>
    <p:handoutMasterId r:id="rId36"/>
  </p:handoutMasterIdLst>
  <p:sldIdLst>
    <p:sldId id="370" r:id="rId2"/>
    <p:sldId id="495" r:id="rId3"/>
    <p:sldId id="496" r:id="rId4"/>
    <p:sldId id="504" r:id="rId5"/>
    <p:sldId id="503" r:id="rId6"/>
    <p:sldId id="379" r:id="rId7"/>
    <p:sldId id="380" r:id="rId8"/>
    <p:sldId id="381" r:id="rId9"/>
    <p:sldId id="493" r:id="rId10"/>
    <p:sldId id="498" r:id="rId11"/>
    <p:sldId id="462" r:id="rId12"/>
    <p:sldId id="499" r:id="rId13"/>
    <p:sldId id="500" r:id="rId14"/>
    <p:sldId id="492" r:id="rId15"/>
    <p:sldId id="491" r:id="rId16"/>
    <p:sldId id="487" r:id="rId17"/>
    <p:sldId id="505" r:id="rId18"/>
    <p:sldId id="466" r:id="rId19"/>
    <p:sldId id="471" r:id="rId20"/>
    <p:sldId id="506" r:id="rId21"/>
    <p:sldId id="508" r:id="rId22"/>
    <p:sldId id="509" r:id="rId23"/>
    <p:sldId id="510" r:id="rId24"/>
    <p:sldId id="511" r:id="rId25"/>
    <p:sldId id="472" r:id="rId26"/>
    <p:sldId id="475" r:id="rId27"/>
    <p:sldId id="501" r:id="rId28"/>
    <p:sldId id="512" r:id="rId29"/>
    <p:sldId id="507" r:id="rId30"/>
    <p:sldId id="418" r:id="rId31"/>
    <p:sldId id="403" r:id="rId32"/>
    <p:sldId id="419" r:id="rId33"/>
    <p:sldId id="458" r:id="rId34"/>
  </p:sldIdLst>
  <p:sldSz cx="9906000" cy="6858000" type="A4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00"/>
    <a:srgbClr val="3399FF"/>
    <a:srgbClr val="FF0000"/>
    <a:srgbClr val="3AE2F4"/>
    <a:srgbClr val="ACE0EA"/>
    <a:srgbClr val="FF505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74" autoAdjust="0"/>
  </p:normalViewPr>
  <p:slideViewPr>
    <p:cSldViewPr snapToGrid="0">
      <p:cViewPr>
        <p:scale>
          <a:sx n="75" d="100"/>
          <a:sy n="75" d="100"/>
        </p:scale>
        <p:origin x="-3354" y="-9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70" y="43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оказание транспортных услуг населению (тыс. рублей)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1300</c:v>
                </c:pt>
                <c:pt idx="1">
                  <c:v>2103.8000000000002</c:v>
                </c:pt>
                <c:pt idx="2">
                  <c:v>2255.6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Приобретение автобуса (тыс. рублей)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4242.7</c:v>
                </c:pt>
              </c:numCache>
            </c:numRef>
          </c:val>
        </c:ser>
        <c:shape val="cylinder"/>
        <c:axId val="140948608"/>
        <c:axId val="140950144"/>
        <c:axId val="0"/>
      </c:bar3DChart>
      <c:catAx>
        <c:axId val="140948608"/>
        <c:scaling>
          <c:orientation val="minMax"/>
        </c:scaling>
        <c:axPos val="b"/>
        <c:tickLblPos val="nextTo"/>
        <c:crossAx val="140950144"/>
        <c:crosses val="autoZero"/>
        <c:auto val="1"/>
        <c:lblAlgn val="ctr"/>
        <c:lblOffset val="100"/>
      </c:catAx>
      <c:valAx>
        <c:axId val="140950144"/>
        <c:scaling>
          <c:orientation val="minMax"/>
        </c:scaling>
        <c:axPos val="l"/>
        <c:majorGridlines/>
        <c:numFmt formatCode="General" sourceLinked="1"/>
        <c:tickLblPos val="nextTo"/>
        <c:crossAx val="1409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67440722452166"/>
          <c:y val="0.50721480065651425"/>
          <c:w val="0.30443858712576216"/>
          <c:h val="0.3760717179481853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7.5498575498575499E-2"/>
          <c:y val="1.4423075831081485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жилищных условий граждан,проживающих в сельской местности (тыс. рублей)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3240</c:v>
                </c:pt>
                <c:pt idx="1">
                  <c:v>926.6</c:v>
                </c:pt>
                <c:pt idx="2">
                  <c:v>1372</c:v>
                </c:pt>
              </c:numCache>
            </c:numRef>
          </c:val>
        </c:ser>
        <c:overlap val="100"/>
        <c:axId val="140867840"/>
        <c:axId val="140869632"/>
      </c:barChart>
      <c:catAx>
        <c:axId val="140867840"/>
        <c:scaling>
          <c:orientation val="minMax"/>
        </c:scaling>
        <c:axPos val="b"/>
        <c:tickLblPos val="nextTo"/>
        <c:crossAx val="140869632"/>
        <c:crosses val="autoZero"/>
        <c:auto val="1"/>
        <c:lblAlgn val="ctr"/>
        <c:lblOffset val="100"/>
      </c:catAx>
      <c:valAx>
        <c:axId val="140869632"/>
        <c:scaling>
          <c:orientation val="minMax"/>
        </c:scaling>
        <c:axPos val="l"/>
        <c:majorGridlines/>
        <c:numFmt formatCode="General" sourceLinked="1"/>
        <c:tickLblPos val="nextTo"/>
        <c:crossAx val="14086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70702380151234"/>
          <c:y val="0.65641530463239672"/>
          <c:w val="0.36382831953698125"/>
          <c:h val="0.3289060926025069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3855598558654802E-3"/>
          <c:y val="1.5447990508365391E-2"/>
        </c:manualLayout>
      </c:layout>
      <c:txPr>
        <a:bodyPr/>
        <a:lstStyle/>
        <a:p>
          <a:pPr algn="l">
            <a:defRPr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8.7158814893900954E-2"/>
          <c:y val="0.21841074479506137"/>
          <c:w val="0.51211856450635918"/>
          <c:h val="0.76817778859950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Энергосбережение и повышение энергетической эффективности, тыс. рублей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12093.7</c:v>
                </c:pt>
                <c:pt idx="1">
                  <c:v>8824.6</c:v>
                </c:pt>
                <c:pt idx="2">
                  <c:v>906.1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998732150006652"/>
          <c:y val="0.7355267533651686"/>
          <c:w val="0.15492793273722172"/>
          <c:h val="0.257257210501616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E3FE8-C072-43AB-84B4-7968D9A5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1363"/>
            <a:ext cx="5335587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65666-6097-4F82-96D3-AE846BA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4A83-0CD3-4E1B-9AC5-8CEABAB59EC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2C59-7440-4912-8EE0-5D359914A807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5631-67AB-4462-874D-56583CE30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7AA0-F796-4462-A588-15C17310BE94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03FC-9DA4-4201-A3DD-D10813B96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DC8A-745F-4321-8232-742769902C34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C821-A629-4B73-9B7B-A63A7DDB0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3F8F-D412-4E73-8F6A-7E3B352EDD61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878B-7116-43F7-BA0D-278E3389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2E3-4BDB-4706-9C0D-8245A9E35F03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4792-34AF-49E3-B141-4386374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F2A7-002F-4207-84CC-70D031022269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8293-3A91-43CD-BD1D-5A2E0D203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9543-D2FC-4E26-8BAE-13AAA237988F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BF9B-52C2-42D4-B883-0B049BE34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8F3C-0C9B-49C0-8F0C-E25900789850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9659-5A05-471A-92BA-F26680224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1C16-AEC6-474C-A888-BE954723EED5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52D8-F52D-4B18-AE39-35AB28224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5F8C-FFD7-45A7-92A1-131824E7D5E4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5DEA-22F3-4B47-8F0A-2EBE728E2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4DDB-BD23-4DE2-8C01-548CCA94A452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AE9C-646D-4417-BFEA-24FBD8B30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3CD8-60CB-449A-B573-F6F5B308E472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AB1A-73FF-446A-B60B-B557D7CF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5FE4-A790-4AF2-BFBA-D3F70AC02998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EE5D-8C56-4C1E-95A9-8E1B443AF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66260-F20C-4469-A7F3-8227CF0E52CD}" type="datetime1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EFD75-98E3-4E4B-9669-925FDF67A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  <p:sldLayoutId id="2147484951" r:id="rId12"/>
    <p:sldLayoutId id="214748495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hyperlink" Target="http://images.yandex.ru/yandsearch?source=wiz&amp;fp=0&amp;img_url=http://www.bbc.co.uk/radio4/womanshour/media/carer_sized.jpg&amp;text=%D0%BE%D0%BF%D0%B5%D0%BA%D0%B0%20%D0%BD%D0%B0%D0%B4%20%D1%81%D0%BE%D0%B2%D0%B5%D1%80%D1%88%D0%B5%D0%BD%D0%BD%D0%BE%D0%BB%D0%B5%D1%82%D0%BD%D0%B8%D0%BC%D0%B8%20%D0%BD%D0%B5%D0%B4%D0%B5%D0%B5%D1%81%D0%BF%D0%BE%D1%81%D0%BE%D0%B1%D0%BD%D1%8B%D0%BC%D0%B8%20%D0%B2%20%D0%BA%D0%B0%D1%80%D1%82%D0%B8%D0%BD%D0%BA%D0%B0%D1%85&amp;noreask=1&amp;pos=17&amp;lr=20&amp;rpt=simage&amp;nojs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2900"/>
            <a:ext cx="8915400" cy="55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районного бюджета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22338"/>
            <a:ext cx="8915400" cy="650875"/>
          </a:xfrm>
        </p:spPr>
        <p:txBody>
          <a:bodyPr rtlCol="0">
            <a:norm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Расходы бюджета – выплачиваемые из бюджета  денежные средства, за исключением   средств, являющихся источниками финансирования дефицита бюджета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E07E4E-4AF3-48ED-807D-6D1A3AB778D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87338" y="9779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1800" b="1"/>
              <a:t>Распределение расходов в районном бюджете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По функциям местного самоуправления – </a:t>
            </a:r>
            <a:r>
              <a:rPr lang="ru-RU" sz="1600"/>
              <a:t>«отраслевая» структура расходов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414713" y="3425825"/>
            <a:ext cx="2801937" cy="2613025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600" b="1"/>
              <a:t>По органам местного самоуправления – </a:t>
            </a:r>
            <a:r>
              <a:rPr lang="ru-RU" sz="1600"/>
              <a:t>«ведомственная» структура расходов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По муниципальным программам –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«программная» структура расходов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/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8915400" cy="12065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образования Ленского муниципального района» на 2021-2025 годы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95300" y="1193800"/>
          <a:ext cx="9067799" cy="494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269"/>
                <a:gridCol w="1868103"/>
                <a:gridCol w="1881739"/>
                <a:gridCol w="1540844"/>
                <a:gridCol w="1540844"/>
              </a:tblGrid>
              <a:tr h="527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801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95016,5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134484,1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136393,3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139670,1</a:t>
                      </a:r>
                      <a:endParaRPr lang="ru-RU" dirty="0"/>
                    </a:p>
                  </a:txBody>
                  <a:tcPr/>
                </a:tc>
              </a:tr>
              <a:tr h="7489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образование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239849,8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291874,2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323521,8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351426,1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340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Дополнительное образование</a:t>
                      </a:r>
                      <a:r>
                        <a:rPr lang="ru-RU" sz="1600" baseline="0" dirty="0" smtClean="0"/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19554,0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31237,7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34386,3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34828,4</a:t>
                      </a:r>
                      <a:endParaRPr lang="ru-RU" dirty="0"/>
                    </a:p>
                  </a:txBody>
                  <a:tcPr/>
                </a:tc>
              </a:tr>
              <a:tr h="497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Молодёжная политика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2203,6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1850,3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74,7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1906,9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70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вопросы в области образования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23090,3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28047,5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30702,8</a:t>
                      </a:r>
                      <a:endParaRPr lang="ru-RU" dirty="0"/>
                    </a:p>
                  </a:txBody>
                  <a:tcPr/>
                </a:tc>
              </a:tr>
              <a:tr h="6668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Охрана семьи и детства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7575,5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10477,9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12560,9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13453,7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707C4833-D987-481F-8E23-26122A360635}" type="slidenum">
              <a:rPr lang="ru-RU" smtClean="0"/>
              <a:pPr algn="ctr"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 advClick="0" advTm="1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D845AC-1290-455C-9351-61F2DF9A370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30200" y="228600"/>
            <a:ext cx="9575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МП«Развитие местного самоуправления в МО «Ленский муниципальный район» и поддержка социально ориентированных некоммерческих организаций» (2020 – 2024 годы)»</a:t>
            </a: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55600" y="1622425"/>
            <a:ext cx="4584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080000" y="1562100"/>
            <a:ext cx="4419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200" b="1" i="1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927600" y="1270000"/>
            <a:ext cx="4276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317500" y="42560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00"/>
                </a:solidFill>
              </a:rPr>
              <a:t/>
            </a:r>
            <a:br>
              <a:rPr lang="ru-RU" sz="1200" b="1" i="1">
                <a:solidFill>
                  <a:srgbClr val="FF0000"/>
                </a:solidFill>
              </a:rPr>
            </a:br>
            <a:r>
              <a:rPr lang="ru-RU" sz="1200" b="1" i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900" y="1536700"/>
            <a:ext cx="39751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/>
                </a:solidFill>
              </a:rPr>
              <a:t>Старшее поколение</a:t>
            </a: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оплата проезда в общественном транспорте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2019 год- 16,1 тыс.рублей </a:t>
            </a: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2020 год- 20,1 тыс.рублей 2021 год- </a:t>
            </a:r>
            <a:r>
              <a:rPr lang="ru-RU" sz="1800" b="1" i="1" dirty="0" smtClean="0">
                <a:solidFill>
                  <a:srgbClr val="FFFF00"/>
                </a:solidFill>
              </a:rPr>
              <a:t>16,7 тыс.рублей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700" y="4356100"/>
            <a:ext cx="9067800" cy="207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</a:rPr>
              <a:t>Содействие развитию социально-ориентированных некоммерческих организаций</a:t>
            </a: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2019 год- 53,4 тыс.рублей                                         2020 год- 95,0 тыс.рублей  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2021 год-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226,2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38700" y="1587500"/>
            <a:ext cx="46863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</a:rPr>
              <a:t>Развитие территориального общественного самоуправления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2019 год – 871,1 тыс.рублей</a:t>
            </a: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2020 год – 1092,8 тыс.рублей </a:t>
            </a:r>
          </a:p>
          <a:p>
            <a:pPr>
              <a:defRPr/>
            </a:pPr>
            <a:r>
              <a:rPr lang="ru-RU" sz="1800" b="1" i="1" dirty="0">
                <a:solidFill>
                  <a:srgbClr val="FFFF00"/>
                </a:solidFill>
              </a:rPr>
              <a:t>2021 год – 1159,0 тыс.рублей </a:t>
            </a:r>
            <a:r>
              <a:rPr lang="ru-RU" sz="1800" b="1" i="1" dirty="0">
                <a:solidFill>
                  <a:srgbClr val="FF0000"/>
                </a:solidFill>
              </a:rPr>
              <a:t/>
            </a:r>
            <a:br>
              <a:rPr lang="ru-RU" sz="1800" b="1" i="1" dirty="0">
                <a:solidFill>
                  <a:srgbClr val="FF0000"/>
                </a:solidFill>
              </a:rPr>
            </a:br>
            <a:endParaRPr lang="ru-RU" sz="1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utoUpdateAnimBg="0"/>
      <p:bldP spid="315398" grpId="0" autoUpdateAnimBg="0"/>
      <p:bldP spid="315399" grpId="0" autoUpdateAnimBg="0"/>
      <p:bldP spid="315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67B2F92-E010-44FC-86C2-6E9BDBF363E2}" type="slidenum">
              <a:rPr lang="ru-RU" smtClean="0"/>
              <a:pPr algn="ctr">
                <a:defRPr/>
              </a:pPr>
              <a:t>12</a:t>
            </a:fld>
            <a:endParaRPr lang="ru-RU" dirty="0" smtClean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85763"/>
            <a:ext cx="9139238" cy="1366837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МП"Профилактика безнадзорности и правонарушений несовершеннолетних на территории МО "Ленский муниципальный район" на 2020-2024 годы"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802188" y="3900488"/>
            <a:ext cx="4938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latin typeface="Tahoma" pitchFamily="34" charset="0"/>
              </a:rPr>
              <a:t>       2019                   2020                   2021</a:t>
            </a:r>
          </a:p>
        </p:txBody>
      </p:sp>
      <p:sp>
        <p:nvSpPr>
          <p:cNvPr id="316421" name="AutoShape 50"/>
          <p:cNvSpPr>
            <a:spLocks noChangeArrowheads="1"/>
          </p:cNvSpPr>
          <p:nvPr/>
        </p:nvSpPr>
        <p:spPr bwMode="auto">
          <a:xfrm>
            <a:off x="193675" y="4005263"/>
            <a:ext cx="4251325" cy="10080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Профилактика безнадзорности и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 правонарушений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несовершеннолетних</a:t>
            </a:r>
          </a:p>
        </p:txBody>
      </p:sp>
      <p:sp>
        <p:nvSpPr>
          <p:cNvPr id="316425" name="AutoShape 50"/>
          <p:cNvSpPr>
            <a:spLocks noChangeArrowheads="1"/>
          </p:cNvSpPr>
          <p:nvPr/>
        </p:nvSpPr>
        <p:spPr bwMode="auto">
          <a:xfrm>
            <a:off x="193675" y="5084763"/>
            <a:ext cx="4276725" cy="115093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Профилактика преступлений и иных 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правонарушений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4508500" y="1979613"/>
            <a:ext cx="50673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 1139,1 тыс.рублей</a:t>
            </a:r>
          </a:p>
          <a:p>
            <a:pPr>
              <a:lnSpc>
                <a:spcPct val="150000"/>
              </a:lnSpc>
              <a:defRPr/>
            </a:pPr>
            <a:endParaRPr lang="ru-RU" sz="8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 1211,2 тыс. рублей  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– 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1474,3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16" descr="C:\Users\Кривошеина ТА\Desktop\038ec6fd924417e0a25450612295d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90700"/>
            <a:ext cx="320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50"/>
          <p:cNvSpPr>
            <a:spLocks noChangeArrowheads="1"/>
          </p:cNvSpPr>
          <p:nvPr/>
        </p:nvSpPr>
        <p:spPr bwMode="auto">
          <a:xfrm>
            <a:off x="8562975" y="42973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1464,6 т.р.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4943475" y="42719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1125,9 т.р.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6772275" y="42973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1193,5 т.р.</a:t>
            </a: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8537575" y="54784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9,8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5006975" y="55038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13,2т.р.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6810375" y="5516563"/>
            <a:ext cx="1177925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17,7 т.р.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0" grpId="0"/>
      <p:bldP spid="316421" grpId="0" animBg="1"/>
      <p:bldP spid="316425" grpId="0" animBg="1"/>
      <p:bldP spid="316433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13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9075738" cy="69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 «Развитие сферы культуры в Ленском районе на 2018-2023 годы»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305300" y="4089400"/>
            <a:ext cx="543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Tahoma" pitchFamily="34" charset="0"/>
              </a:rPr>
              <a:t>2019                     2020                     2021</a:t>
            </a:r>
          </a:p>
        </p:txBody>
      </p:sp>
      <p:sp>
        <p:nvSpPr>
          <p:cNvPr id="316421" name="AutoShape 50"/>
          <p:cNvSpPr>
            <a:spLocks noChangeArrowheads="1"/>
          </p:cNvSpPr>
          <p:nvPr/>
        </p:nvSpPr>
        <p:spPr bwMode="auto">
          <a:xfrm>
            <a:off x="279400" y="4483100"/>
            <a:ext cx="3784600" cy="5207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Библиотечное обслуживание населения</a:t>
            </a:r>
          </a:p>
        </p:txBody>
      </p:sp>
      <p:sp>
        <p:nvSpPr>
          <p:cNvPr id="316423" name="AutoShape 50"/>
          <p:cNvSpPr>
            <a:spLocks noChangeArrowheads="1"/>
          </p:cNvSpPr>
          <p:nvPr/>
        </p:nvSpPr>
        <p:spPr bwMode="auto">
          <a:xfrm>
            <a:off x="7886700" y="4546600"/>
            <a:ext cx="1296988" cy="444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18437,3т.р.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6424" name="AutoShape 50"/>
          <p:cNvSpPr>
            <a:spLocks noChangeArrowheads="1"/>
          </p:cNvSpPr>
          <p:nvPr/>
        </p:nvSpPr>
        <p:spPr bwMode="auto">
          <a:xfrm>
            <a:off x="4344988" y="5118100"/>
            <a:ext cx="1243012" cy="469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27160,9 т.р.</a:t>
            </a:r>
          </a:p>
        </p:txBody>
      </p:sp>
      <p:sp>
        <p:nvSpPr>
          <p:cNvPr id="316425" name="AutoShape 50"/>
          <p:cNvSpPr>
            <a:spLocks noChangeArrowheads="1"/>
          </p:cNvSpPr>
          <p:nvPr/>
        </p:nvSpPr>
        <p:spPr bwMode="auto">
          <a:xfrm>
            <a:off x="279400" y="5156200"/>
            <a:ext cx="3835400" cy="508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Организация досуга, туристских  и</a:t>
            </a:r>
          </a:p>
          <a:p>
            <a:pPr algn="ctr"/>
            <a:r>
              <a:rPr lang="ru-RU" sz="1600" b="1">
                <a:solidFill>
                  <a:srgbClr val="00FFFF"/>
                </a:solidFill>
              </a:rPr>
              <a:t> культурно-развлекательных  программ</a:t>
            </a:r>
          </a:p>
        </p:txBody>
      </p:sp>
      <p:sp>
        <p:nvSpPr>
          <p:cNvPr id="316427" name="AutoShape 50"/>
          <p:cNvSpPr>
            <a:spLocks noChangeArrowheads="1"/>
          </p:cNvSpPr>
          <p:nvPr/>
        </p:nvSpPr>
        <p:spPr bwMode="auto">
          <a:xfrm>
            <a:off x="7896225" y="5803900"/>
            <a:ext cx="1312863" cy="40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8412,4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316428" name="AutoShape 50"/>
          <p:cNvSpPr>
            <a:spLocks noChangeArrowheads="1"/>
          </p:cNvSpPr>
          <p:nvPr/>
        </p:nvSpPr>
        <p:spPr bwMode="auto">
          <a:xfrm>
            <a:off x="4383088" y="5803900"/>
            <a:ext cx="1204912" cy="40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6703,2 т.р.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2730500"/>
            <a:ext cx="3289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AutoShape 50"/>
          <p:cNvSpPr>
            <a:spLocks noChangeArrowheads="1"/>
          </p:cNvSpPr>
          <p:nvPr/>
        </p:nvSpPr>
        <p:spPr bwMode="auto">
          <a:xfrm>
            <a:off x="7877175" y="5181600"/>
            <a:ext cx="1325563" cy="393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30856,6 </a:t>
            </a:r>
            <a:r>
              <a:rPr lang="ru-RU" sz="2000" b="1" dirty="0">
                <a:solidFill>
                  <a:srgbClr val="FF0000"/>
                </a:solidFill>
              </a:rPr>
              <a:t>т.р.</a:t>
            </a: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4356100" y="4521200"/>
            <a:ext cx="12573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16400,6 т.р.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>
            <a:off x="266700" y="5803900"/>
            <a:ext cx="3873500" cy="508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FFFF"/>
                </a:solidFill>
              </a:rPr>
              <a:t>Организация музейной деятельности</a:t>
            </a: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6146800" y="5130800"/>
            <a:ext cx="13208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27708,3 т.р.</a:t>
            </a: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>
            <a:off x="6172200" y="5778500"/>
            <a:ext cx="13208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7379,4 т.р.</a:t>
            </a:r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>
            <a:off x="6146800" y="4559300"/>
            <a:ext cx="1320800" cy="419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26997,6 т.р.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2984500"/>
            <a:ext cx="9728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>
                <a:solidFill>
                  <a:srgbClr val="00B050"/>
                </a:solidFill>
              </a:rPr>
              <a:t>2019 год – 50,3 млн.руб.   2020 год – 62,1 млн.руб.    2021 год – </a:t>
            </a:r>
            <a:r>
              <a:rPr lang="ru-RU" sz="2200" b="1" dirty="0" smtClean="0">
                <a:solidFill>
                  <a:srgbClr val="00B050"/>
                </a:solidFill>
              </a:rPr>
              <a:t>57,7 </a:t>
            </a:r>
            <a:r>
              <a:rPr lang="ru-RU" sz="2200" b="1" dirty="0">
                <a:solidFill>
                  <a:srgbClr val="00B050"/>
                </a:solidFill>
              </a:rPr>
              <a:t>млн.руб.  </a:t>
            </a:r>
          </a:p>
        </p:txBody>
      </p:sp>
      <p:pic>
        <p:nvPicPr>
          <p:cNvPr id="15379" name="Picture 24" descr="C:\Users\Кривошеина ТА\Desktop\vIHDxSdEA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450" y="806450"/>
            <a:ext cx="39385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5" descr="C:\Users\Кривошеина ТА\Desktop\lhnWevnqS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52488"/>
            <a:ext cx="39370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  <p:bldP spid="316420" grpId="0"/>
      <p:bldP spid="316421" grpId="0" animBg="1"/>
      <p:bldP spid="316423" grpId="0" animBg="1"/>
      <p:bldP spid="316424" grpId="0" animBg="1"/>
      <p:bldP spid="316425" grpId="0" animBg="1"/>
      <p:bldP spid="316427" grpId="0" animBg="1"/>
      <p:bldP spid="316428" grpId="0" animBg="1"/>
      <p:bldP spid="316433" grpId="0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763804-3553-4369-B017-E99F0F63C26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81000"/>
            <a:ext cx="92837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МП"Развитие физической культуры, спорта, туризма, повышение эффективности реализации молодежной и семейной политики в МО "Ленский муниципальный район"( 2020-2024 годы)"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3200" y="825500"/>
            <a:ext cx="3835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4232,8 тыс.рублей </a:t>
            </a: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3992,0 тыс.рублей 2021 год –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5026,1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  </a:t>
            </a: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266700" y="4381500"/>
            <a:ext cx="4648200" cy="22225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Осуществление государственных полномочий по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организации и осуществлению деятельности по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опеке и попечительству</a:t>
            </a: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2019 год – 1970,5 тыс.руб.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2020 год – 2011,7 тыс.руб.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2021 год – </a:t>
            </a:r>
            <a:r>
              <a:rPr lang="ru-RU" sz="1600" b="1" dirty="0" smtClean="0">
                <a:solidFill>
                  <a:srgbClr val="FFFF00"/>
                </a:solidFill>
              </a:rPr>
              <a:t>2562,9 </a:t>
            </a:r>
            <a:r>
              <a:rPr lang="ru-RU" sz="1600" b="1" dirty="0">
                <a:solidFill>
                  <a:srgbClr val="FFFF00"/>
                </a:solidFill>
              </a:rPr>
              <a:t>тыс.руб.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003800" y="2616200"/>
            <a:ext cx="4470400" cy="226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 по выплате вознаграждений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FFFF"/>
                </a:solidFill>
              </a:rPr>
              <a:t>профессиональным опекунам</a:t>
            </a:r>
          </a:p>
          <a:p>
            <a:pPr algn="ctr">
              <a:defRPr/>
            </a:pPr>
            <a:endParaRPr lang="ru-RU" sz="1600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2019 год   – 91,3 тыс.руб.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2020 год – 46,7 тыс.руб.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2021 год – </a:t>
            </a:r>
            <a:r>
              <a:rPr lang="ru-RU" sz="1600" b="1" dirty="0" smtClean="0">
                <a:solidFill>
                  <a:srgbClr val="FFFF00"/>
                </a:solidFill>
              </a:rPr>
              <a:t>40,3 </a:t>
            </a:r>
            <a:r>
              <a:rPr lang="ru-RU" sz="1600" b="1" dirty="0">
                <a:solidFill>
                  <a:srgbClr val="FFFF00"/>
                </a:solidFill>
              </a:rPr>
              <a:t>тыс.руб.</a:t>
            </a:r>
            <a:endParaRPr lang="ru-RU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6392" name="Picture 10" descr="C:\Users\Кривошеина ТА\Desktop\c3100801bdf72b9cacdbce370dbcd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87500"/>
            <a:ext cx="3563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:\Users\Кривошеина ТА\Desktop\087562b215bc504fc78dcc6a353109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4991100"/>
            <a:ext cx="3175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52425"/>
            <a:ext cx="8826500" cy="1171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C5CE03-AD08-4223-9E72-066FF59055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7443" name="AutoShape 27"/>
          <p:cNvSpPr>
            <a:spLocks noChangeArrowheads="1"/>
          </p:cNvSpPr>
          <p:nvPr/>
        </p:nvSpPr>
        <p:spPr bwMode="auto">
          <a:xfrm>
            <a:off x="381000" y="1930400"/>
            <a:ext cx="9156700" cy="45339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условий для развития сельского хозяйства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Ленский муниципальный район </a:t>
            </a:r>
            <a:endPara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2017-2023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годы;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малого и среднего предпринимательства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МО Ленский </a:t>
            </a:r>
            <a:endPara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2017-2023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годы;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торговли на территории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Ленский муниципальный район на 2017 – 2023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годы;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Ремонт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содержание сети автомобильных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дорог, находящихся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собственности 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Ленский муниципальный район на 2017-2023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 торговли на территории МО Ленский муниципальный район на 2017 – 2023 годы;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общественного пассажирского транспорта муниципального образования Ленский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район на 2017-2023 годы;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Устойчивое развитие сельских территорий  МО Ленский муниципальный район на 2017-2020 годы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(Комплексное развитие сельских территорий   МО Ленский муниципальный район на 2020-2025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годы);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имущественно-земельных отношений в МО Ленский муниципальный район  на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2019-2023 годы: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Энергосбережение и повышение энергетической эффективности муниципального образования </a:t>
            </a:r>
          </a:p>
          <a:p>
            <a:pPr>
              <a:defRPr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Ленский муниципальный район на 2014-2020 годы (2021-2024).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F5960-07ED-4B8D-85B9-396CD350BD2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435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3DC59-206F-4CCD-A35B-584CBA1A907F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373063"/>
            <a:ext cx="9207500" cy="6715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МП"Создание условий для развития сельского хозяйства в  МО "Ленский муниципальный район" на 2017-2023 годы"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0100" y="647700"/>
            <a:ext cx="40005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37,8 тыс.рублей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70,0 тыс.рублей 2021 год – 70,0 тыс.рублей</a:t>
            </a: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457200" y="3048000"/>
            <a:ext cx="916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 </a:t>
            </a:r>
            <a:endParaRPr lang="ru-RU" sz="2000"/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4411663" y="3074988"/>
            <a:ext cx="190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40" name="Рисунок 14" descr="P10101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788" y="2882900"/>
            <a:ext cx="4565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Users\Кривошеина ТА\Desktop\a62201df076239503ca81d33daa755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630488"/>
            <a:ext cx="58562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CFA3D-BEEA-499B-AF7E-495C03BAC6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71475"/>
            <a:ext cx="9232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"Развитие  малого и среднего предпринимательства на территории МО "Ленский муниципальный район" на 2017-2023 годы"</a:t>
            </a:r>
          </a:p>
        </p:txBody>
      </p:sp>
      <p:grpSp>
        <p:nvGrpSpPr>
          <p:cNvPr id="19460" name="Группа 5"/>
          <p:cNvGrpSpPr>
            <a:grpSpLocks/>
          </p:cNvGrpSpPr>
          <p:nvPr/>
        </p:nvGrpSpPr>
        <p:grpSpPr bwMode="auto">
          <a:xfrm>
            <a:off x="581025" y="1562100"/>
            <a:ext cx="4054475" cy="2235200"/>
            <a:chOff x="203195" y="0"/>
            <a:chExt cx="2750343" cy="16502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03195" y="0"/>
              <a:ext cx="2750343" cy="16502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03195" y="0"/>
              <a:ext cx="2750343" cy="1650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Развитие механизмов финансовой поддержки субъектов малого и среднего предпринимательства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2019 год – 100,0 тыс. 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2020 год – 100,0 тыс. рублей</a:t>
              </a:r>
            </a:p>
          </p:txBody>
        </p:sp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2641600" y="4162425"/>
            <a:ext cx="4762500" cy="2454275"/>
            <a:chOff x="73902" y="3947127"/>
            <a:chExt cx="4260818" cy="251398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4916" y="3947127"/>
              <a:ext cx="4189804" cy="251398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73902" y="3947127"/>
              <a:ext cx="4189804" cy="2513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Поощрение за прирост поступлений в областной бюджет налога, взимаемого в связи с применением упрощенной системы налогообложения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2019 год – 100,0 тыс. 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</p:txBody>
        </p:sp>
      </p:grpSp>
      <p:grpSp>
        <p:nvGrpSpPr>
          <p:cNvPr id="19462" name="Группа 11"/>
          <p:cNvGrpSpPr>
            <a:grpSpLocks/>
          </p:cNvGrpSpPr>
          <p:nvPr/>
        </p:nvGrpSpPr>
        <p:grpSpPr bwMode="auto">
          <a:xfrm>
            <a:off x="4943475" y="1549400"/>
            <a:ext cx="4467225" cy="2247900"/>
            <a:chOff x="6028244" y="1067253"/>
            <a:chExt cx="5002187" cy="300131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28244" y="1067253"/>
              <a:ext cx="5002187" cy="30013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6268222" y="1311004"/>
              <a:ext cx="4444018" cy="2426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Стимулирование  развития и повышение привлекательности предпринимательской деятельности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/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2019 год – 26,0 тыс. рублей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/>
                <a:t>2021 год -  14,1 тыс. рублей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15400" cy="12954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МП"Ремонт и содержание сети автомобильных дорог, находящихся в собственности МО "Ленский муниципальный район" на 2017-2023 годы"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5221A-805E-4D7F-A578-166BCB6165B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795713" y="4194175"/>
            <a:ext cx="5838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/>
            </a:r>
            <a:br>
              <a:rPr lang="ru-RU" sz="2000" b="1" i="1">
                <a:solidFill>
                  <a:schemeClr val="bg2"/>
                </a:solidFill>
              </a:rPr>
            </a:br>
            <a:endParaRPr lang="ru-RU" sz="2000" b="1" i="1">
              <a:solidFill>
                <a:schemeClr val="bg2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90500" y="1244600"/>
            <a:ext cx="920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57,1 млн.руб.  2020 год – 12,1 млн.руб.   2021 год-12,7 млн.руб.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41300" y="2120900"/>
            <a:ext cx="379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</a:rPr>
              <a:t>Содержание  автомобильных дорог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flipH="1">
            <a:off x="4140200" y="5981700"/>
            <a:ext cx="527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</a:rPr>
              <a:t>Ремонт автомобильных дорог</a:t>
            </a:r>
          </a:p>
        </p:txBody>
      </p:sp>
      <p:pic>
        <p:nvPicPr>
          <p:cNvPr id="20489" name="Picture 11" descr="C:\Users\Кривошеина ТА\Desktop\trakto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959100"/>
            <a:ext cx="3848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C:\Users\Кривошеина ТА\Desktop\1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2133600"/>
            <a:ext cx="5295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03250"/>
            <a:ext cx="9139238" cy="6715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программа «Развитие торговли на территории МО «Ленский муниципальный район на 2017 – 2023 годы»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B4D52-71A0-4CD2-BDF4-473719302E5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4613" name="AutoShape 50"/>
          <p:cNvSpPr>
            <a:spLocks noChangeArrowheads="1"/>
          </p:cNvSpPr>
          <p:nvPr/>
        </p:nvSpPr>
        <p:spPr bwMode="auto">
          <a:xfrm>
            <a:off x="355600" y="1917700"/>
            <a:ext cx="4064000" cy="1981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Доставка муки и лекарственных средств 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районы Крайнего Севера и приравненные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к ним местности с ограниченными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сроками завоза грузов</a:t>
            </a:r>
          </a:p>
          <a:p>
            <a:pPr algn="ctr">
              <a:defRPr/>
            </a:pPr>
            <a:endParaRPr lang="ru-RU" sz="14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2019 год – 295,0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2020 год – 295,0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2021 год – 295,0 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24614" name="AutoShape 50"/>
          <p:cNvSpPr>
            <a:spLocks noChangeArrowheads="1"/>
          </p:cNvSpPr>
          <p:nvPr/>
        </p:nvSpPr>
        <p:spPr bwMode="auto">
          <a:xfrm>
            <a:off x="5100638" y="3263900"/>
            <a:ext cx="4170362" cy="1955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по формированию торгового реестра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25,0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25,0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– 35,0 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70488" y="2289175"/>
            <a:ext cx="41386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327,9 тыс.рублей</a:t>
            </a:r>
          </a:p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473,5 тыс.рублей 2021 год – 502,8 тыс.рублей </a:t>
            </a: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81000" y="4318000"/>
            <a:ext cx="4064000" cy="1981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Создание условий для обеспечения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поселений и жителей городских округов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ACE0EA"/>
                </a:solidFill>
              </a:rPr>
              <a:t>услугами торговли</a:t>
            </a:r>
          </a:p>
          <a:p>
            <a:pPr algn="ctr">
              <a:defRPr/>
            </a:pPr>
            <a:endParaRPr lang="ru-RU" sz="14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2019 год – 7,9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2020 год – 125,3 тыс.рублей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2021 год – 172,8 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324614" grpId="0" animBg="1"/>
      <p:bldP spid="32461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7B2C5FE-185D-49D9-B503-01FB9603267C}" type="slidenum">
              <a:rPr lang="ru-RU" smtClean="0"/>
              <a:pPr algn="ctr">
                <a:defRPr/>
              </a:pPr>
              <a:t>2</a:t>
            </a:fld>
            <a:endParaRPr lang="ru-RU" smtClean="0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20700"/>
            <a:ext cx="9410700" cy="835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муниципального образования «Ленский муниципальный район»</a:t>
            </a:r>
          </a:p>
        </p:txBody>
      </p:sp>
      <p:sp>
        <p:nvSpPr>
          <p:cNvPr id="300037" name="AutoShape 7"/>
          <p:cNvSpPr>
            <a:spLocks noChangeArrowheads="1"/>
          </p:cNvSpPr>
          <p:nvPr/>
        </p:nvSpPr>
        <p:spPr bwMode="auto">
          <a:xfrm>
            <a:off x="596900" y="2409825"/>
            <a:ext cx="4381500" cy="7016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</a:rPr>
              <a:t>2019 год – 733546,4</a:t>
            </a:r>
            <a:endParaRPr lang="ru-RU" sz="2000" b="1">
              <a:solidFill>
                <a:srgbClr val="00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991100" y="3629025"/>
            <a:ext cx="4432300" cy="8159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</a:rPr>
              <a:t>2020 год – 727783,0</a:t>
            </a:r>
            <a:endParaRPr lang="ru-RU" sz="2000" b="1">
              <a:solidFill>
                <a:srgbClr val="00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12800" y="5102225"/>
            <a:ext cx="4432300" cy="8159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</a:rPr>
              <a:t>2021 год – 906787,1</a:t>
            </a:r>
            <a:endParaRPr lang="ru-RU" sz="2000" b="1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7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50F27-67BE-4AA9-9FF1-88247284DE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000" y="34290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"Развитие общественного пассажирского транспорта муниципального образования "Ленский муниципальный район" 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2017-2023 годы"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60400" y="1803400"/>
          <a:ext cx="89916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49121"/>
            <a:ext cx="911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 "Устойчивое развитие сельских территорий  МО "Ленский муниципальный район" на 2017-2020 годы"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1136789"/>
            <a:ext cx="887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"Комплексное развитие сельских территорий   МО "Ленский муниципальный район"  на 2020-2025 годы"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22300" y="2065866"/>
          <a:ext cx="89154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96945"/>
            <a:ext cx="94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"Развитие  имущественно-земельных отношений в МО "Ленский муниципальный район"  на 2019-2023 годы"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9671" y="1766956"/>
            <a:ext cx="33353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2019 год – 18687,6 </a:t>
            </a:r>
            <a:r>
              <a:rPr lang="ru-RU" sz="1600" dirty="0" smtClean="0"/>
              <a:t>тыс. рублей</a:t>
            </a:r>
          </a:p>
          <a:p>
            <a:endParaRPr lang="ru-RU" sz="1600" dirty="0" smtClean="0"/>
          </a:p>
          <a:p>
            <a:r>
              <a:rPr lang="ru-RU" sz="2000" dirty="0" smtClean="0"/>
              <a:t>2020 год – 7692,0 </a:t>
            </a:r>
            <a:r>
              <a:rPr lang="ru-RU" sz="1600" dirty="0" smtClean="0"/>
              <a:t>тыс. рублей </a:t>
            </a:r>
          </a:p>
          <a:p>
            <a:endParaRPr lang="ru-RU" sz="1600" dirty="0" smtClean="0"/>
          </a:p>
          <a:p>
            <a:r>
              <a:rPr lang="ru-RU" sz="2000" dirty="0" smtClean="0"/>
              <a:t>2021 год – 8799,4 </a:t>
            </a:r>
            <a:r>
              <a:rPr lang="ru-RU" sz="1600" dirty="0" smtClean="0"/>
              <a:t>тыс. рублей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308100"/>
            <a:ext cx="5918200" cy="27178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1</a:t>
            </a:r>
          </a:p>
          <a:p>
            <a:pPr lvl="0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муниципальным имуществом на территории МО «Ленский муниципальный район» на 2019 – 2023 годы»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1: </a:t>
            </a:r>
            <a:r>
              <a:rPr lang="ru-RU" sz="1200" b="1" i="1" dirty="0" smtClean="0"/>
              <a:t>Реализация мероприятий по содержанию и ремонту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2: </a:t>
            </a:r>
            <a:r>
              <a:rPr lang="ru-RU" sz="1200" b="1" i="1" dirty="0" smtClean="0"/>
              <a:t>Реализация мероприятий по повышению эффективности использования и совершенствования процессов учета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u="sng" dirty="0" smtClean="0"/>
          </a:p>
          <a:p>
            <a:pPr lvl="0" eaLnBrk="0" hangingPunct="0"/>
            <a:r>
              <a:rPr lang="ru-RU" sz="1200" b="1" i="1" u="sng" dirty="0" smtClean="0"/>
              <a:t>Задача 3: </a:t>
            </a:r>
            <a:r>
              <a:rPr lang="ru-RU" sz="1200" b="1" i="1" dirty="0" smtClean="0"/>
              <a:t>Усиление контроля эффективности использования муниципального имущества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500" y="4140200"/>
            <a:ext cx="8826500" cy="209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2</a:t>
            </a:r>
          </a:p>
          <a:p>
            <a:pPr lvl="0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земельными ресурсами на территории МО «Ленский муниципальный район» на 2019 – 2023 годы»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1. </a:t>
            </a:r>
            <a:r>
              <a:rPr lang="ru-RU" sz="1200" b="1" i="1" dirty="0" smtClean="0"/>
              <a:t>Реализация мероприятий по землеустройству и землепользованию на территории МО "Ленский муниципальный район«.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2. </a:t>
            </a:r>
            <a:r>
              <a:rPr lang="ru-RU" sz="1200" b="1" i="1" dirty="0" smtClean="0"/>
              <a:t>Удовлетворение потребностей физических и юридических лиц в земельных участках для строительства и иных целей.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3. </a:t>
            </a:r>
            <a:r>
              <a:rPr lang="ru-RU" sz="1200" b="1" i="1" dirty="0" smtClean="0"/>
              <a:t>Удовлетворенность в предоставлении земельных участков отдельным категориям граждан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254268"/>
            <a:ext cx="948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"Обеспечение качественным, доступным жильем и объектами жилищно-коммунального 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хозяства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 Ленского  района на 2014-2020 годы"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300" y="1073815"/>
            <a:ext cx="949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"Обеспечение качественным, доступным жильем и объектами  инженерной и транспортной  инфраструктуры  населения Ленского  района на 2021-2025 годы"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1700" y="2483515"/>
            <a:ext cx="350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2019 год – 54,6 тыс. рублей</a:t>
            </a:r>
          </a:p>
          <a:p>
            <a:endParaRPr lang="ru-RU" sz="2000" dirty="0" smtClean="0"/>
          </a:p>
          <a:p>
            <a:r>
              <a:rPr lang="ru-RU" sz="2000" dirty="0" smtClean="0"/>
              <a:t>2020 год – 557,4 тыс. рублей</a:t>
            </a:r>
          </a:p>
          <a:p>
            <a:endParaRPr lang="ru-RU" sz="2000" dirty="0" smtClean="0"/>
          </a:p>
          <a:p>
            <a:r>
              <a:rPr lang="ru-RU" sz="2000" dirty="0" smtClean="0"/>
              <a:t>2021 год – 2958,2 тыс. рублей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00" y="22860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800" b="1" i="1" u="sng" dirty="0" smtClean="0"/>
              <a:t>Задача 1. </a:t>
            </a:r>
            <a:r>
              <a:rPr lang="ru-RU" sz="1800" b="1" i="1" dirty="0" smtClean="0"/>
              <a:t>Повышение уровня доступности жилья и создание условий для развития индивидуального жилищного строительства в Ленском районе.</a:t>
            </a:r>
          </a:p>
          <a:p>
            <a:pPr lvl="0" eaLnBrk="0" hangingPunct="0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7500" y="40259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/>
            <a:r>
              <a:rPr lang="ru-RU" sz="1800" b="1" i="1" u="sng" dirty="0" smtClean="0"/>
              <a:t>Задача 2. </a:t>
            </a:r>
            <a:r>
              <a:rPr lang="ru-RU" sz="1800" b="1" i="1" dirty="0" smtClean="0"/>
              <a:t>Сокращение аварийного жилищного фонда и повышение качества жилищного обеспечения населения.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0215"/>
            <a:ext cx="925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"Энергосбережение и повышение энергетической эффективности муниципального образования "Ленский муниципальный район" на 2014-2020 годы"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400" y="1308368"/>
            <a:ext cx="911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«Энергосбережение и повышение энергетической эффективности муниципального образования "Ленский муниципальный район" на 2021-2024 годы"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46100" y="2455333"/>
          <a:ext cx="7493000" cy="411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1938"/>
            <a:ext cx="8801100" cy="1249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направленные на решение общегосударственных вопросов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0552A-9355-4EAF-987A-011FA07F1DE0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5635" name="AutoShape 27"/>
          <p:cNvSpPr>
            <a:spLocks noChangeArrowheads="1"/>
          </p:cNvSpPr>
          <p:nvPr/>
        </p:nvSpPr>
        <p:spPr bwMode="auto">
          <a:xfrm>
            <a:off x="619125" y="1511300"/>
            <a:ext cx="8880475" cy="50419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ru-RU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системы  муниципальной службы</a:t>
            </a:r>
          </a:p>
          <a:p>
            <a:pPr marL="342900" indent="-342900">
              <a:defRPr/>
            </a:pPr>
            <a:endParaRPr lang="ru-RU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3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муниципальными финансами  МО «Ленский </a:t>
            </a:r>
          </a:p>
          <a:p>
            <a:pPr marL="342900" indent="-342900">
              <a:buFontTx/>
              <a:buChar char="•"/>
              <a:defRPr/>
            </a:pPr>
            <a:r>
              <a:rPr lang="ru-RU" sz="23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 и муниципальным долгом </a:t>
            </a:r>
          </a:p>
          <a:p>
            <a:pPr marL="342900" indent="-342900">
              <a:buFontTx/>
              <a:buChar char="•"/>
              <a:defRPr/>
            </a:pPr>
            <a:r>
              <a:rPr lang="ru-RU" sz="235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муниципальный район» на 2018-2023 годы</a:t>
            </a:r>
          </a:p>
          <a:p>
            <a:pPr marL="342900" indent="-342900">
              <a:defRPr/>
            </a:pPr>
            <a:endParaRPr lang="ru-RU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управления 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МО «Ленский муниципальный район» 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2018-2023 годы 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177800"/>
            <a:ext cx="9426575" cy="14906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МП"Управление муниципальными финансами МО "Ленский муниципальный район" и муниципальным долгом МО "Ленский муниципальный район" на 2018-2023 годы"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528226-18D9-48C1-896F-906C8E8A36EC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8706" name="AutoShape 50"/>
          <p:cNvSpPr>
            <a:spLocks noChangeArrowheads="1"/>
          </p:cNvSpPr>
          <p:nvPr/>
        </p:nvSpPr>
        <p:spPr bwMode="auto">
          <a:xfrm>
            <a:off x="307975" y="1992313"/>
            <a:ext cx="5149850" cy="11525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Организация и обеспечение бюджетного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процесса и развитие информационных систем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управления финансами    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86400" y="1163638"/>
            <a:ext cx="404653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год – 20,0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22,8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20,6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млн.рублей 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328708" name="AutoShape 50"/>
          <p:cNvSpPr>
            <a:spLocks noChangeArrowheads="1"/>
          </p:cNvSpPr>
          <p:nvPr/>
        </p:nvSpPr>
        <p:spPr bwMode="auto">
          <a:xfrm>
            <a:off x="269875" y="3525838"/>
            <a:ext cx="5149850" cy="12239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00FFFF"/>
                </a:solidFill>
              </a:rPr>
              <a:t>Управление муниципальным долгом</a:t>
            </a:r>
          </a:p>
        </p:txBody>
      </p:sp>
      <p:sp>
        <p:nvSpPr>
          <p:cNvPr id="328709" name="AutoShape 50"/>
          <p:cNvSpPr>
            <a:spLocks noChangeArrowheads="1"/>
          </p:cNvSpPr>
          <p:nvPr/>
        </p:nvSpPr>
        <p:spPr bwMode="auto">
          <a:xfrm>
            <a:off x="257175" y="5089525"/>
            <a:ext cx="5149850" cy="12239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Поддержание устойчивого исполнения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бюджетов  муниципальных образований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Ленского  района</a:t>
            </a:r>
          </a:p>
        </p:txBody>
      </p:sp>
      <p:pic>
        <p:nvPicPr>
          <p:cNvPr id="23561" name="Picture 10" descr="C:\Users\Кривошеина ТА\Desktop\d5417b99-ad72-40d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41700"/>
            <a:ext cx="41560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utoUpdateAnimBg="0"/>
      <p:bldP spid="328708" grpId="0" animBg="1" autoUpdateAnimBg="0"/>
      <p:bldP spid="32870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4DA0D35F-480F-474B-BFD8-CF33429BED53}" type="slidenum">
              <a:rPr lang="ru-RU" smtClean="0"/>
              <a:pPr algn="ctr">
                <a:defRPr/>
              </a:pPr>
              <a:t>27</a:t>
            </a:fld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AF3150-4CE4-4B08-9CE6-B2433547BC58}" type="slidenum">
              <a:rPr lang="ru-RU" sz="1200"/>
              <a:pPr algn="r"/>
              <a:t>27</a:t>
            </a:fld>
            <a:endParaRPr lang="ru-RU" sz="1200"/>
          </a:p>
        </p:txBody>
      </p:sp>
      <p:pic>
        <p:nvPicPr>
          <p:cNvPr id="33177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1163638"/>
            <a:ext cx="1560512" cy="10795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779" name="Picture 3" descr="pravo_bil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095500"/>
            <a:ext cx="1854200" cy="965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10163175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государственных полномочий</a:t>
            </a:r>
          </a:p>
        </p:txBody>
      </p:sp>
      <p:sp>
        <p:nvSpPr>
          <p:cNvPr id="331781" name="AutoShape 50"/>
          <p:cNvSpPr>
            <a:spLocks noChangeArrowheads="1"/>
          </p:cNvSpPr>
          <p:nvPr/>
        </p:nvSpPr>
        <p:spPr bwMode="auto">
          <a:xfrm>
            <a:off x="193675" y="1484313"/>
            <a:ext cx="3260725" cy="3825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в сфере охраны труда</a:t>
            </a:r>
          </a:p>
        </p:txBody>
      </p:sp>
      <p:sp>
        <p:nvSpPr>
          <p:cNvPr id="331782" name="AutoShape 50"/>
          <p:cNvSpPr>
            <a:spLocks noChangeArrowheads="1"/>
          </p:cNvSpPr>
          <p:nvPr/>
        </p:nvSpPr>
        <p:spPr bwMode="auto">
          <a:xfrm>
            <a:off x="5943600" y="1465263"/>
            <a:ext cx="1016000" cy="3889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 366,1т.р.</a:t>
            </a:r>
          </a:p>
        </p:txBody>
      </p:sp>
      <p:sp>
        <p:nvSpPr>
          <p:cNvPr id="331783" name="AutoShape 50"/>
          <p:cNvSpPr>
            <a:spLocks noChangeArrowheads="1"/>
          </p:cNvSpPr>
          <p:nvPr/>
        </p:nvSpPr>
        <p:spPr bwMode="auto">
          <a:xfrm>
            <a:off x="3525838" y="1447800"/>
            <a:ext cx="1008062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281,5т.р.</a:t>
            </a:r>
          </a:p>
        </p:txBody>
      </p:sp>
      <p:sp>
        <p:nvSpPr>
          <p:cNvPr id="331784" name="AutoShape 50"/>
          <p:cNvSpPr>
            <a:spLocks noChangeArrowheads="1"/>
          </p:cNvSpPr>
          <p:nvPr/>
        </p:nvSpPr>
        <p:spPr bwMode="auto">
          <a:xfrm>
            <a:off x="4783138" y="1433513"/>
            <a:ext cx="995362" cy="4206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291,3т.р.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3470275" y="981075"/>
            <a:ext cx="347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00B050"/>
                </a:solidFill>
                <a:latin typeface="Tahoma" pitchFamily="34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2019       2020      2021</a:t>
            </a:r>
          </a:p>
        </p:txBody>
      </p:sp>
      <p:sp>
        <p:nvSpPr>
          <p:cNvPr id="331786" name="AutoShape 50"/>
          <p:cNvSpPr>
            <a:spLocks noChangeArrowheads="1"/>
          </p:cNvSpPr>
          <p:nvPr/>
        </p:nvSpPr>
        <p:spPr bwMode="auto">
          <a:xfrm>
            <a:off x="193675" y="1955800"/>
            <a:ext cx="3248025" cy="8763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 созданию комиссий по делам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несовершеннолетних и защите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их прав</a:t>
            </a:r>
          </a:p>
        </p:txBody>
      </p:sp>
      <p:sp>
        <p:nvSpPr>
          <p:cNvPr id="331787" name="AutoShape 50"/>
          <p:cNvSpPr>
            <a:spLocks noChangeArrowheads="1"/>
          </p:cNvSpPr>
          <p:nvPr/>
        </p:nvSpPr>
        <p:spPr bwMode="auto">
          <a:xfrm>
            <a:off x="5930900" y="2168525"/>
            <a:ext cx="1041400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1464,6т.р.</a:t>
            </a:r>
          </a:p>
        </p:txBody>
      </p:sp>
      <p:sp>
        <p:nvSpPr>
          <p:cNvPr id="331788" name="AutoShape 50"/>
          <p:cNvSpPr>
            <a:spLocks noChangeArrowheads="1"/>
          </p:cNvSpPr>
          <p:nvPr/>
        </p:nvSpPr>
        <p:spPr bwMode="auto">
          <a:xfrm>
            <a:off x="3538538" y="2143125"/>
            <a:ext cx="110966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1125,9,0т.р.</a:t>
            </a:r>
          </a:p>
        </p:txBody>
      </p:sp>
      <p:sp>
        <p:nvSpPr>
          <p:cNvPr id="331789" name="AutoShape 50"/>
          <p:cNvSpPr>
            <a:spLocks noChangeArrowheads="1"/>
          </p:cNvSpPr>
          <p:nvPr/>
        </p:nvSpPr>
        <p:spPr bwMode="auto">
          <a:xfrm>
            <a:off x="4732338" y="2143125"/>
            <a:ext cx="105886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1193,5т.р.</a:t>
            </a:r>
          </a:p>
        </p:txBody>
      </p:sp>
      <p:sp>
        <p:nvSpPr>
          <p:cNvPr id="331790" name="AutoShape 50"/>
          <p:cNvSpPr>
            <a:spLocks noChangeArrowheads="1"/>
          </p:cNvSpPr>
          <p:nvPr/>
        </p:nvSpPr>
        <p:spPr bwMode="auto">
          <a:xfrm>
            <a:off x="206375" y="2933700"/>
            <a:ext cx="3197225" cy="812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 организации, осуществлению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деятельности по 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опеке и попечительству</a:t>
            </a:r>
          </a:p>
        </p:txBody>
      </p:sp>
      <p:sp>
        <p:nvSpPr>
          <p:cNvPr id="331791" name="AutoShape 50"/>
          <p:cNvSpPr>
            <a:spLocks noChangeArrowheads="1"/>
          </p:cNvSpPr>
          <p:nvPr/>
        </p:nvSpPr>
        <p:spPr bwMode="auto">
          <a:xfrm>
            <a:off x="5905500" y="3084513"/>
            <a:ext cx="1104900" cy="7572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2562,9т.р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792" name="AutoShape 50"/>
          <p:cNvSpPr>
            <a:spLocks noChangeArrowheads="1"/>
          </p:cNvSpPr>
          <p:nvPr/>
        </p:nvSpPr>
        <p:spPr bwMode="auto">
          <a:xfrm>
            <a:off x="3538538" y="3046413"/>
            <a:ext cx="1046162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1970,5т.р.</a:t>
            </a:r>
          </a:p>
        </p:txBody>
      </p:sp>
      <p:sp>
        <p:nvSpPr>
          <p:cNvPr id="331793" name="AutoShape 50"/>
          <p:cNvSpPr>
            <a:spLocks noChangeArrowheads="1"/>
          </p:cNvSpPr>
          <p:nvPr/>
        </p:nvSpPr>
        <p:spPr bwMode="auto">
          <a:xfrm>
            <a:off x="4706938" y="3071813"/>
            <a:ext cx="1084262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2011,7т.р.</a:t>
            </a:r>
          </a:p>
        </p:txBody>
      </p:sp>
      <p:sp>
        <p:nvSpPr>
          <p:cNvPr id="331794" name="AutoShape 50"/>
          <p:cNvSpPr>
            <a:spLocks noChangeArrowheads="1"/>
          </p:cNvSpPr>
          <p:nvPr/>
        </p:nvSpPr>
        <p:spPr bwMode="auto">
          <a:xfrm>
            <a:off x="206375" y="3873500"/>
            <a:ext cx="3209925" cy="139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>
              <a:solidFill>
                <a:srgbClr val="FF0000"/>
              </a:solidFill>
            </a:endParaRP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по регистрации и учёту граждан,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имеющих право на получение 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жилищных субсидий в связи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с переселением из районов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Крайнего Севера </a:t>
            </a:r>
          </a:p>
          <a:p>
            <a:pPr algn="ctr"/>
            <a:r>
              <a:rPr lang="ru-RU" sz="1500" b="1">
                <a:solidFill>
                  <a:srgbClr val="FF0000"/>
                </a:solidFill>
              </a:rPr>
              <a:t>и приравненных к ним местностях</a:t>
            </a:r>
          </a:p>
          <a:p>
            <a:pPr algn="ctr"/>
            <a:endParaRPr lang="ru-RU" sz="1500" b="1">
              <a:solidFill>
                <a:srgbClr val="FF0000"/>
              </a:solidFill>
            </a:endParaRPr>
          </a:p>
        </p:txBody>
      </p:sp>
      <p:sp>
        <p:nvSpPr>
          <p:cNvPr id="331795" name="AutoShape 50"/>
          <p:cNvSpPr>
            <a:spLocks noChangeArrowheads="1"/>
          </p:cNvSpPr>
          <p:nvPr/>
        </p:nvSpPr>
        <p:spPr bwMode="auto">
          <a:xfrm>
            <a:off x="5918200" y="4121150"/>
            <a:ext cx="936625" cy="5778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7,0т.р.</a:t>
            </a:r>
          </a:p>
        </p:txBody>
      </p:sp>
      <p:sp>
        <p:nvSpPr>
          <p:cNvPr id="331796" name="AutoShape 50"/>
          <p:cNvSpPr>
            <a:spLocks noChangeArrowheads="1"/>
          </p:cNvSpPr>
          <p:nvPr/>
        </p:nvSpPr>
        <p:spPr bwMode="auto">
          <a:xfrm>
            <a:off x="3627438" y="4095750"/>
            <a:ext cx="938212" cy="565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5,0т.р.</a:t>
            </a:r>
          </a:p>
        </p:txBody>
      </p:sp>
      <p:sp>
        <p:nvSpPr>
          <p:cNvPr id="331797" name="AutoShape 50"/>
          <p:cNvSpPr>
            <a:spLocks noChangeArrowheads="1"/>
          </p:cNvSpPr>
          <p:nvPr/>
        </p:nvSpPr>
        <p:spPr bwMode="auto">
          <a:xfrm>
            <a:off x="4770438" y="4121150"/>
            <a:ext cx="938212" cy="539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5,0т.р.</a:t>
            </a:r>
          </a:p>
        </p:txBody>
      </p:sp>
      <p:sp>
        <p:nvSpPr>
          <p:cNvPr id="331802" name="AutoShape 50"/>
          <p:cNvSpPr>
            <a:spLocks noChangeArrowheads="1"/>
          </p:cNvSpPr>
          <p:nvPr/>
        </p:nvSpPr>
        <p:spPr bwMode="auto">
          <a:xfrm>
            <a:off x="206375" y="6084888"/>
            <a:ext cx="3235325" cy="5762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>
                <a:solidFill>
                  <a:srgbClr val="FF0000"/>
                </a:solidFill>
              </a:rPr>
              <a:t>ВСЕГО</a:t>
            </a:r>
          </a:p>
        </p:txBody>
      </p:sp>
      <p:sp>
        <p:nvSpPr>
          <p:cNvPr id="331803" name="AutoShape 50"/>
          <p:cNvSpPr>
            <a:spLocks noChangeArrowheads="1"/>
          </p:cNvSpPr>
          <p:nvPr/>
        </p:nvSpPr>
        <p:spPr bwMode="auto">
          <a:xfrm>
            <a:off x="5932488" y="6040438"/>
            <a:ext cx="1116012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4440,9т.р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1804" name="AutoShape 50"/>
          <p:cNvSpPr>
            <a:spLocks noChangeArrowheads="1"/>
          </p:cNvSpPr>
          <p:nvPr/>
        </p:nvSpPr>
        <p:spPr bwMode="auto">
          <a:xfrm>
            <a:off x="3492500" y="6065838"/>
            <a:ext cx="1168400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3474,2т.р.</a:t>
            </a:r>
          </a:p>
        </p:txBody>
      </p:sp>
      <p:sp>
        <p:nvSpPr>
          <p:cNvPr id="331805" name="AutoShape 50"/>
          <p:cNvSpPr>
            <a:spLocks noChangeArrowheads="1"/>
          </p:cNvSpPr>
          <p:nvPr/>
        </p:nvSpPr>
        <p:spPr bwMode="auto">
          <a:xfrm>
            <a:off x="4759325" y="6065838"/>
            <a:ext cx="112077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3548,2т.р.</a:t>
            </a:r>
          </a:p>
        </p:txBody>
      </p:sp>
      <p:sp>
        <p:nvSpPr>
          <p:cNvPr id="331806" name="AutoShape 50"/>
          <p:cNvSpPr>
            <a:spLocks noChangeArrowheads="1"/>
          </p:cNvSpPr>
          <p:nvPr/>
        </p:nvSpPr>
        <p:spPr bwMode="auto">
          <a:xfrm>
            <a:off x="244475" y="5334000"/>
            <a:ext cx="3248025" cy="6731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по выплате вознаграждений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профессиональным опекунам</a:t>
            </a:r>
          </a:p>
        </p:txBody>
      </p:sp>
      <p:sp>
        <p:nvSpPr>
          <p:cNvPr id="331807" name="AutoShape 50"/>
          <p:cNvSpPr>
            <a:spLocks noChangeArrowheads="1"/>
          </p:cNvSpPr>
          <p:nvPr/>
        </p:nvSpPr>
        <p:spPr bwMode="auto">
          <a:xfrm>
            <a:off x="4719638" y="5362575"/>
            <a:ext cx="93821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46,7т.р.</a:t>
            </a:r>
          </a:p>
        </p:txBody>
      </p:sp>
      <p:sp>
        <p:nvSpPr>
          <p:cNvPr id="331808" name="Line 32"/>
          <p:cNvSpPr>
            <a:spLocks noChangeShapeType="1"/>
          </p:cNvSpPr>
          <p:nvPr/>
        </p:nvSpPr>
        <p:spPr bwMode="auto">
          <a:xfrm>
            <a:off x="276225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1809" name="AutoShape 50"/>
          <p:cNvSpPr>
            <a:spLocks noChangeArrowheads="1"/>
          </p:cNvSpPr>
          <p:nvPr/>
        </p:nvSpPr>
        <p:spPr bwMode="auto">
          <a:xfrm>
            <a:off x="3602038" y="5375275"/>
            <a:ext cx="93821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91,3т.р.</a:t>
            </a:r>
          </a:p>
        </p:txBody>
      </p:sp>
      <p:sp>
        <p:nvSpPr>
          <p:cNvPr id="331810" name="AutoShape 50"/>
          <p:cNvSpPr>
            <a:spLocks noChangeArrowheads="1"/>
          </p:cNvSpPr>
          <p:nvPr/>
        </p:nvSpPr>
        <p:spPr bwMode="auto">
          <a:xfrm>
            <a:off x="5903913" y="5362575"/>
            <a:ext cx="109378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40,3т.р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31811" name="Picture 35" descr="Я сидела дома все три года, хотя время от времени мне давали знать, что неплохо было бы выйти на своё место.,Развивалки-после 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2868613"/>
            <a:ext cx="1663700" cy="1042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812" name="Picture 3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000" y="3665538"/>
            <a:ext cx="1841500" cy="1046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813" name="Picture 37" descr="a-nagrada.a5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0100" y="4546600"/>
            <a:ext cx="1600200" cy="1130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1814" name="Picture 38" descr="i?id=88253289-65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7500" y="5470525"/>
            <a:ext cx="1751013" cy="9048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317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31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31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318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331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3318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3318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3318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8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331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3318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75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3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  <p:bldP spid="331781" grpId="0" animBg="1"/>
      <p:bldP spid="331782" grpId="0" animBg="1"/>
      <p:bldP spid="331783" grpId="0" animBg="1"/>
      <p:bldP spid="331784" grpId="0" animBg="1"/>
      <p:bldP spid="331785" grpId="0"/>
      <p:bldP spid="331786" grpId="0" animBg="1"/>
      <p:bldP spid="331787" grpId="0" animBg="1"/>
      <p:bldP spid="331788" grpId="0" animBg="1"/>
      <p:bldP spid="331789" grpId="0" animBg="1"/>
      <p:bldP spid="331790" grpId="0" animBg="1"/>
      <p:bldP spid="331791" grpId="0" animBg="1"/>
      <p:bldP spid="331792" grpId="0" animBg="1"/>
      <p:bldP spid="331793" grpId="0" animBg="1"/>
      <p:bldP spid="331794" grpId="0" animBg="1"/>
      <p:bldP spid="331795" grpId="0" animBg="1"/>
      <p:bldP spid="331796" grpId="0" animBg="1"/>
      <p:bldP spid="331797" grpId="0" animBg="1"/>
      <p:bldP spid="331802" grpId="0" animBg="1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  <p:bldP spid="331809" grpId="0" animBg="1"/>
      <p:bldP spid="3318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ПРОЕКТЫ В СОСТАВЕ НАЦИОНАЛЬНЫХ ПРОЕКТОВ (ПРОГРАММЫ), 2021 год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478628"/>
            <a:ext cx="9055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Федеральный проект «Безопасность дорожного движения» </a:t>
            </a:r>
          </a:p>
          <a:p>
            <a:r>
              <a:rPr lang="ru-RU" sz="1800" dirty="0" smtClean="0"/>
              <a:t> - создание условий для вовлечения обучающихся в муниципальных образовательных организациях в деятельность по профилактике дорожно-транспортного травматизма– 817,5 тыс. рублей.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2600" y="3129628"/>
            <a:ext cx="9258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Федеральный проект «Творческие люди»</a:t>
            </a:r>
          </a:p>
          <a:p>
            <a:r>
              <a:rPr lang="ru-RU" sz="1800" dirty="0" smtClean="0"/>
              <a:t>- субсидии на государственную поддержку отрасли культуры – 122,1 тыс. рублей.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4500" y="4475828"/>
            <a:ext cx="9258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Федеральный проект «Чистая вода»</a:t>
            </a:r>
          </a:p>
          <a:p>
            <a:r>
              <a:rPr lang="ru-RU" sz="1800" dirty="0" smtClean="0"/>
              <a:t>- строительство и реконструкция (модернизация) объектов питьевого водоснабжения – 155047,8 тыс. рублей.</a:t>
            </a:r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5C27D62-7062-4D6C-AA00-B9CAA7316D89}" type="slidenum">
              <a:rPr lang="ru-RU" smtClean="0"/>
              <a:pPr algn="ctr">
                <a:defRPr/>
              </a:pPr>
              <a:t>29</a:t>
            </a:fld>
            <a:endParaRPr lang="ru-RU" smtClean="0"/>
          </a:p>
        </p:txBody>
      </p:sp>
      <p:sp>
        <p:nvSpPr>
          <p:cNvPr id="25603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28625" y="376238"/>
            <a:ext cx="89027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Непрограммные расходы бюджета 2021 года</a:t>
            </a:r>
          </a:p>
        </p:txBody>
      </p:sp>
      <p:sp>
        <p:nvSpPr>
          <p:cNvPr id="332810" name="AutoShape 50"/>
          <p:cNvSpPr>
            <a:spLocks noChangeArrowheads="1"/>
          </p:cNvSpPr>
          <p:nvPr/>
        </p:nvSpPr>
        <p:spPr bwMode="auto">
          <a:xfrm>
            <a:off x="892175" y="2149475"/>
            <a:ext cx="5540375" cy="7921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Обеспечение деятельности Собрания депутатов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1789,1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1" name="AutoShape 50"/>
          <p:cNvSpPr>
            <a:spLocks noChangeArrowheads="1"/>
          </p:cNvSpPr>
          <p:nvPr/>
        </p:nvSpPr>
        <p:spPr bwMode="auto">
          <a:xfrm>
            <a:off x="1517650" y="3111500"/>
            <a:ext cx="6319838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Обеспечение деятельности контрольно-счётной комиссии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1842,6 </a:t>
            </a:r>
            <a:r>
              <a:rPr lang="ru-RU" sz="1800" b="1" dirty="0">
                <a:solidFill>
                  <a:srgbClr val="FFFF00"/>
                </a:solidFill>
              </a:rPr>
              <a:t>тыс.рублей        </a:t>
            </a:r>
            <a:r>
              <a:rPr lang="ru-RU" sz="1800" b="1" dirty="0">
                <a:solidFill>
                  <a:srgbClr val="00FFFF"/>
                </a:solidFill>
              </a:rPr>
              <a:t>                                           </a:t>
            </a:r>
          </a:p>
        </p:txBody>
      </p:sp>
      <p:sp>
        <p:nvSpPr>
          <p:cNvPr id="332812" name="AutoShape 50"/>
          <p:cNvSpPr>
            <a:spLocks noChangeArrowheads="1"/>
          </p:cNvSpPr>
          <p:nvPr/>
        </p:nvSpPr>
        <p:spPr bwMode="auto">
          <a:xfrm>
            <a:off x="1981200" y="4165600"/>
            <a:ext cx="6511925" cy="1041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Защита населения и территории от чрезвычайных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ситуаций природного  и техногенного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 характера, пожарная безопасность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381,4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</p:txBody>
      </p:sp>
      <p:sp>
        <p:nvSpPr>
          <p:cNvPr id="332813" name="AutoShape 50"/>
          <p:cNvSpPr>
            <a:spLocks noChangeArrowheads="1"/>
          </p:cNvSpPr>
          <p:nvPr/>
        </p:nvSpPr>
        <p:spPr bwMode="auto">
          <a:xfrm>
            <a:off x="2835275" y="5399088"/>
            <a:ext cx="6319838" cy="7921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1224,2 </a:t>
            </a:r>
            <a:r>
              <a:rPr lang="ru-RU" sz="1800" b="1" dirty="0">
                <a:solidFill>
                  <a:srgbClr val="FFFF00"/>
                </a:solidFill>
              </a:rPr>
              <a:t>тыс.рублей</a:t>
            </a: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403225" y="8794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292100" y="1184275"/>
            <a:ext cx="4159250" cy="7921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Программные расходы – </a:t>
            </a:r>
            <a:r>
              <a:rPr lang="ru-RU" sz="1800" b="1" dirty="0" smtClean="0">
                <a:solidFill>
                  <a:srgbClr val="FFFF00"/>
                </a:solidFill>
              </a:rPr>
              <a:t>99,1 </a:t>
            </a:r>
            <a:r>
              <a:rPr lang="ru-RU" sz="1800" b="1" dirty="0">
                <a:solidFill>
                  <a:srgbClr val="FFFF00"/>
                </a:solidFill>
              </a:rPr>
              <a:t>%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</a:rPr>
              <a:t>Непрограммные расходы – </a:t>
            </a:r>
            <a:r>
              <a:rPr lang="ru-RU" sz="1800" b="1" dirty="0" smtClean="0">
                <a:solidFill>
                  <a:srgbClr val="FFFF00"/>
                </a:solidFill>
              </a:rPr>
              <a:t>0,9 </a:t>
            </a:r>
            <a:r>
              <a:rPr lang="ru-RU" sz="1800" b="1" dirty="0">
                <a:solidFill>
                  <a:srgbClr val="FFFF00"/>
                </a:solidFill>
              </a:rPr>
              <a:t>%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9" grpId="0"/>
      <p:bldP spid="332810" grpId="0" animBg="1"/>
      <p:bldP spid="332811" grpId="0" animBg="1"/>
      <p:bldP spid="332812" grpId="0" animBg="1"/>
      <p:bldP spid="3328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958FBF8-BEFF-4A3C-8297-554AB8863DE8}" type="slidenum">
              <a:rPr lang="ru-RU" smtClean="0"/>
              <a:pPr algn="ctr">
                <a:defRPr/>
              </a:pPr>
              <a:t>3</a:t>
            </a:fld>
            <a:endParaRPr lang="ru-RU" smtClean="0"/>
          </a:p>
        </p:txBody>
      </p:sp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Отраслевая структура расходов районного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749300" y="1257300"/>
          <a:ext cx="8407399" cy="5253483"/>
        </p:xfrm>
        <a:graphic>
          <a:graphicData uri="http://schemas.openxmlformats.org/drawingml/2006/table">
            <a:tbl>
              <a:tblPr/>
              <a:tblGrid>
                <a:gridCol w="3571976"/>
                <a:gridCol w="1594166"/>
                <a:gridCol w="1614419"/>
                <a:gridCol w="1626838"/>
              </a:tblGrid>
              <a:tr h="646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год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(отчет)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2020год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(отчет)      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год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РАСХОДЫ, ВСЕГО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733546,4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727783,0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906787,1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68219,5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64954,8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71640,4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958,0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1068,2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1396,0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65246,3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14631,3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15297,1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20181,4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21065,8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165081,1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89,3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4757,0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494415,4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523295,2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558534,4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50623,0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62158,6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58491,3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19051,8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17651,9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20379,5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4037,2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1783,7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1709,3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781,8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618,7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8919,6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14401,8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11976,5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03200"/>
            <a:ext cx="8915400" cy="825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 бюджета 2021 года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E391B-098C-4CF5-AB59-9B593539FBB6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6628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69315" name="Freeform 3"/>
          <p:cNvSpPr>
            <a:spLocks/>
          </p:cNvSpPr>
          <p:nvPr/>
        </p:nvSpPr>
        <p:spPr bwMode="auto">
          <a:xfrm>
            <a:off x="4191000" y="2120900"/>
            <a:ext cx="1971675" cy="974725"/>
          </a:xfrm>
          <a:custGeom>
            <a:avLst/>
            <a:gdLst>
              <a:gd name="T0" fmla="*/ 2147483647 w 174"/>
              <a:gd name="T1" fmla="*/ 2147483647 h 95"/>
              <a:gd name="T2" fmla="*/ 2147483647 w 174"/>
              <a:gd name="T3" fmla="*/ 0 h 95"/>
              <a:gd name="T4" fmla="*/ 0 w 174"/>
              <a:gd name="T5" fmla="*/ 2147483647 h 95"/>
              <a:gd name="T6" fmla="*/ 2147483647 w 174"/>
              <a:gd name="T7" fmla="*/ 2147483647 h 95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95"/>
              <a:gd name="T14" fmla="*/ 174 w 174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95">
                <a:moveTo>
                  <a:pt x="174" y="95"/>
                </a:moveTo>
                <a:cubicBezTo>
                  <a:pt x="174" y="61"/>
                  <a:pt x="164" y="28"/>
                  <a:pt x="145" y="0"/>
                </a:cubicBezTo>
                <a:lnTo>
                  <a:pt x="0" y="95"/>
                </a:lnTo>
                <a:lnTo>
                  <a:pt x="174" y="95"/>
                </a:lnTo>
                <a:close/>
              </a:path>
            </a:pathLst>
          </a:custGeom>
          <a:solidFill>
            <a:srgbClr val="FFFF00"/>
          </a:solidFill>
          <a:ln w="9525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16" name="Freeform 4"/>
          <p:cNvSpPr>
            <a:spLocks/>
          </p:cNvSpPr>
          <p:nvPr/>
        </p:nvSpPr>
        <p:spPr bwMode="auto">
          <a:xfrm>
            <a:off x="4205288" y="3225800"/>
            <a:ext cx="1973262" cy="935038"/>
          </a:xfrm>
          <a:custGeom>
            <a:avLst/>
            <a:gdLst>
              <a:gd name="T0" fmla="*/ 2147483647 w 174"/>
              <a:gd name="T1" fmla="*/ 2147483647 h 91"/>
              <a:gd name="T2" fmla="*/ 2147483647 w 174"/>
              <a:gd name="T3" fmla="*/ 0 h 91"/>
              <a:gd name="T4" fmla="*/ 0 w 174"/>
              <a:gd name="T5" fmla="*/ 0 h 91"/>
              <a:gd name="T6" fmla="*/ 2147483647 w 174"/>
              <a:gd name="T7" fmla="*/ 2147483647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91"/>
              <a:gd name="T14" fmla="*/ 174 w 174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91">
                <a:moveTo>
                  <a:pt x="147" y="91"/>
                </a:moveTo>
                <a:cubicBezTo>
                  <a:pt x="164" y="64"/>
                  <a:pt x="174" y="32"/>
                  <a:pt x="174" y="0"/>
                </a:cubicBezTo>
                <a:lnTo>
                  <a:pt x="0" y="0"/>
                </a:lnTo>
                <a:lnTo>
                  <a:pt x="147" y="91"/>
                </a:lnTo>
                <a:close/>
              </a:path>
            </a:pathLst>
          </a:custGeom>
          <a:solidFill>
            <a:srgbClr val="FF3300"/>
          </a:solidFill>
          <a:ln w="11113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9317" name="Freeform 5"/>
          <p:cNvSpPr>
            <a:spLocks/>
          </p:cNvSpPr>
          <p:nvPr/>
        </p:nvSpPr>
        <p:spPr bwMode="auto">
          <a:xfrm>
            <a:off x="1884363" y="1214438"/>
            <a:ext cx="3638550" cy="3943350"/>
          </a:xfrm>
          <a:custGeom>
            <a:avLst/>
            <a:gdLst>
              <a:gd name="T0" fmla="*/ 2147483647 w 321"/>
              <a:gd name="T1" fmla="*/ 2147483647 h 348"/>
              <a:gd name="T2" fmla="*/ 2147483647 w 321"/>
              <a:gd name="T3" fmla="*/ 0 h 348"/>
              <a:gd name="T4" fmla="*/ 0 w 321"/>
              <a:gd name="T5" fmla="*/ 2147483647 h 348"/>
              <a:gd name="T6" fmla="*/ 2147483647 w 321"/>
              <a:gd name="T7" fmla="*/ 2147483647 h 348"/>
              <a:gd name="T8" fmla="*/ 2147483647 w 321"/>
              <a:gd name="T9" fmla="*/ 2147483647 h 348"/>
              <a:gd name="T10" fmla="*/ 2147483647 w 321"/>
              <a:gd name="T11" fmla="*/ 2147483647 h 348"/>
              <a:gd name="T12" fmla="*/ 2147483647 w 321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"/>
              <a:gd name="T22" fmla="*/ 0 h 348"/>
              <a:gd name="T23" fmla="*/ 321 w 321"/>
              <a:gd name="T24" fmla="*/ 348 h 3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" h="348">
                <a:moveTo>
                  <a:pt x="319" y="79"/>
                </a:moveTo>
                <a:cubicBezTo>
                  <a:pt x="287" y="29"/>
                  <a:pt x="232" y="0"/>
                  <a:pt x="174" y="0"/>
                </a:cubicBezTo>
                <a:cubicBezTo>
                  <a:pt x="77" y="0"/>
                  <a:pt x="0" y="77"/>
                  <a:pt x="0" y="174"/>
                </a:cubicBezTo>
                <a:cubicBezTo>
                  <a:pt x="0" y="270"/>
                  <a:pt x="77" y="348"/>
                  <a:pt x="174" y="348"/>
                </a:cubicBezTo>
                <a:cubicBezTo>
                  <a:pt x="234" y="347"/>
                  <a:pt x="290" y="316"/>
                  <a:pt x="321" y="265"/>
                </a:cubicBezTo>
                <a:lnTo>
                  <a:pt x="174" y="174"/>
                </a:lnTo>
                <a:lnTo>
                  <a:pt x="319" y="7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1176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09550" y="5121275"/>
            <a:ext cx="195103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906,8 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м.р.</a:t>
            </a:r>
          </a:p>
          <a:p>
            <a:pPr algn="ctr">
              <a:spcBef>
                <a:spcPct val="50000"/>
              </a:spcBef>
              <a:defRPr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0" y="762000"/>
            <a:ext cx="2338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908,4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м.р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7023100" y="1647825"/>
            <a:ext cx="1847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 err="1" smtClean="0"/>
              <a:t>Профицит</a:t>
            </a:r>
            <a:r>
              <a:rPr lang="ru-RU" sz="2400" b="1" i="1" dirty="0" smtClean="0"/>
              <a:t> </a:t>
            </a:r>
            <a:endParaRPr lang="ru-RU" sz="2400" b="1" i="1" dirty="0"/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1,6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м.р.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5186363" y="3582988"/>
            <a:ext cx="4719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/>
              <a:t>Привлечение кредитов банков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/>
              <a:t>28,0 </a:t>
            </a:r>
            <a:r>
              <a:rPr lang="ru-RU" sz="2400" b="1" i="1" dirty="0"/>
              <a:t>м.р.</a:t>
            </a: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4938713" y="5165725"/>
            <a:ext cx="4718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/>
              <a:t>Возврат кредитов 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/>
              <a:t>24,0 </a:t>
            </a:r>
            <a:r>
              <a:rPr lang="ru-RU" sz="2400" b="1" i="1" dirty="0"/>
              <a:t>м.р.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9704 -0.001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4.44444E-6 L -1.66667E-6 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4.44444E-6 L -1.66667E-6 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8" grpId="0"/>
      <p:bldP spid="269318" grpId="1"/>
      <p:bldP spid="269319" grpId="0"/>
      <p:bldP spid="269320" grpId="0"/>
      <p:bldP spid="269321" grpId="0"/>
      <p:bldP spid="269321" grpId="1"/>
      <p:bldP spid="269322" grpId="0"/>
      <p:bldP spid="26932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674688"/>
            <a:ext cx="9301162" cy="550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Источники финансирования дефицита бюджета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574675" y="852488"/>
            <a:ext cx="8915400" cy="808037"/>
          </a:xfrm>
        </p:spPr>
        <p:txBody>
          <a:bodyPr/>
          <a:lstStyle/>
          <a:p>
            <a:pPr marL="0" indent="265113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smtClean="0">
              <a:solidFill>
                <a:schemeClr val="bg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1B0B4-2E60-4F54-B433-8DB3A99B6C57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41313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1317625" y="1984375"/>
            <a:ext cx="7224713" cy="360363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>
                <a:solidFill>
                  <a:srgbClr val="FF0000"/>
                </a:solidFill>
              </a:rPr>
              <a:t>Источники финансирования дефицита бюджета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27063" y="2938463"/>
            <a:ext cx="2209800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>
                <a:solidFill>
                  <a:srgbClr val="0070C0"/>
                </a:solidFill>
              </a:rPr>
              <a:t>муниципальные займы,</a:t>
            </a:r>
            <a:r>
              <a:rPr lang="ru-RU" sz="1400">
                <a:solidFill>
                  <a:srgbClr val="0070C0"/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>
                <a:solidFill>
                  <a:srgbClr val="002060"/>
                </a:solidFill>
              </a:rPr>
              <a:t>бюджетные кредиты,</a:t>
            </a:r>
            <a:r>
              <a:rPr lang="ru-RU" sz="1400">
                <a:solidFill>
                  <a:srgbClr val="002060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полученные от кредитных организаций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7253288" y="2909888"/>
            <a:ext cx="1982787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u="sng">
                <a:solidFill>
                  <a:srgbClr val="002060"/>
                </a:solidFill>
              </a:rPr>
              <a:t>изменение остатков средств </a:t>
            </a:r>
            <a:r>
              <a:rPr lang="ru-RU" sz="1800">
                <a:solidFill>
                  <a:srgbClr val="002060"/>
                </a:solidFill>
              </a:rPr>
              <a:t>на счетах по учету средств местного бюджета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4941888" y="2327275"/>
            <a:ext cx="11112" cy="3540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V="1">
            <a:off x="284163" y="5049838"/>
            <a:ext cx="6880225" cy="190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292100" y="4695825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V="1">
            <a:off x="7153275" y="4684713"/>
            <a:ext cx="0" cy="3603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1814513" y="5314950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>
                <a:solidFill>
                  <a:srgbClr val="0070C0"/>
                </a:solidFill>
              </a:rPr>
              <a:t>муниципальный долг,</a:t>
            </a:r>
          </a:p>
          <a:p>
            <a:pPr algn="ctr"/>
            <a:r>
              <a:rPr lang="ru-RU" sz="1400">
                <a:solidFill>
                  <a:srgbClr val="0070C0"/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32" grpId="0" animBg="1"/>
      <p:bldP spid="252933" grpId="0" animBg="1"/>
      <p:bldP spid="252934" grpId="0" animBg="1"/>
      <p:bldP spid="252935" grpId="0" animBg="1"/>
      <p:bldP spid="252936" grpId="0" animBg="1"/>
      <p:bldP spid="252937" grpId="0" animBg="1"/>
      <p:bldP spid="252938" grpId="0" animBg="1"/>
      <p:bldP spid="252939" grpId="0" animBg="1"/>
      <p:bldP spid="252940" grpId="0" animBg="1"/>
      <p:bldP spid="252941" grpId="0" animBg="1"/>
      <p:bldP spid="252942" grpId="0" animBg="1"/>
      <p:bldP spid="252943" grpId="0" animBg="1"/>
      <p:bldP spid="252944" grpId="0" animBg="1"/>
      <p:bldP spid="252945" grpId="0" animBg="1"/>
      <p:bldP spid="252946" grpId="0" animBg="1"/>
      <p:bldP spid="2529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D7F005-E2AE-47C8-991A-881422A5D0F1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8675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70338" name="AutoShape 2"/>
          <p:cNvSpPr>
            <a:spLocks noChangeArrowheads="1"/>
          </p:cNvSpPr>
          <p:nvPr/>
        </p:nvSpPr>
        <p:spPr bwMode="auto">
          <a:xfrm rot="-5400000">
            <a:off x="979487" y="1931988"/>
            <a:ext cx="3222625" cy="3022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Кредитный</a:t>
            </a:r>
          </a:p>
          <a:p>
            <a:pPr algn="ctr"/>
            <a:r>
              <a:rPr lang="ru-RU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договор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19.10.2021г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10,699%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535238" y="1196975"/>
            <a:ext cx="578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01.01.2022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14,0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77838" y="315913"/>
            <a:ext cx="8412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долг Ленского района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3759200"/>
            <a:ext cx="139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6200000">
            <a:off x="6801575" y="4376057"/>
            <a:ext cx="45719" cy="2992301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2400" b="1" i="1" u="sng" dirty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/>
      <p:bldP spid="270340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17525"/>
            <a:ext cx="8915400" cy="619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Информация для контактов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166813"/>
            <a:ext cx="8915400" cy="4903787"/>
          </a:xfrm>
        </p:spPr>
        <p:txBody>
          <a:bodyPr rtlCol="0">
            <a:normAutofit lnSpcReduction="10000"/>
          </a:bodyPr>
          <a:lstStyle/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Финансовый отдел Администрации муниципального образования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«Ленский муниципальный район»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165780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Архангельская область, Ленский район, село Яренск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ул. Братьев Покровских, дом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Телефон:  8 (81859) 5-24-09, факс: 8 (81859) 5-25-28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адрес электронной почты: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feuyarensk@yandex.ru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C976-316D-462C-B8BB-1E66D053095B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508000"/>
          </a:xfrm>
        </p:spPr>
        <p:txBody>
          <a:bodyPr/>
          <a:lstStyle/>
          <a:p>
            <a:r>
              <a:rPr lang="ru-RU" dirty="0" smtClean="0"/>
              <a:t>Социальная сфера</a:t>
            </a:r>
          </a:p>
        </p:txBody>
      </p:sp>
      <p:graphicFrame>
        <p:nvGraphicFramePr>
          <p:cNvPr id="1026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44500" y="876300"/>
          <a:ext cx="9232900" cy="5345113"/>
        </p:xfrm>
        <a:graphic>
          <a:graphicData uri="http://schemas.openxmlformats.org/presentationml/2006/ole">
            <p:oleObj spid="_x0000_s1026" name="Диаграмма" r:id="rId3" imgW="9229629" imgH="5343423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B65C-2016-44B8-8AE7-FF8F4C3BD3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8915400" cy="495300"/>
          </a:xfrm>
        </p:spPr>
        <p:txBody>
          <a:bodyPr/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20688" y="700088"/>
          <a:ext cx="8618537" cy="6103937"/>
        </p:xfrm>
        <a:graphic>
          <a:graphicData uri="http://schemas.openxmlformats.org/presentationml/2006/ole">
            <p:oleObj spid="_x0000_s2050" name="Worksheet" r:id="rId3" imgW="8620131" imgH="6105457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AC0F-A917-4793-B8FE-097518CC34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60350"/>
            <a:ext cx="8915400" cy="865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E6D967-AE7B-432B-81F0-3A917BD3BF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28355" name="AutoShape 27"/>
          <p:cNvSpPr>
            <a:spLocks noChangeArrowheads="1"/>
          </p:cNvSpPr>
          <p:nvPr/>
        </p:nvSpPr>
        <p:spPr bwMode="auto">
          <a:xfrm>
            <a:off x="396875" y="3517900"/>
            <a:ext cx="3941763" cy="194468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направленные на решение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общегосударственных вопросов</a:t>
            </a:r>
          </a:p>
        </p:txBody>
      </p:sp>
      <p:sp>
        <p:nvSpPr>
          <p:cNvPr id="228356" name="AutoShape 27"/>
          <p:cNvSpPr>
            <a:spLocks noChangeArrowheads="1"/>
          </p:cNvSpPr>
          <p:nvPr/>
        </p:nvSpPr>
        <p:spPr bwMode="auto">
          <a:xfrm>
            <a:off x="1974850" y="1997075"/>
            <a:ext cx="6318250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 </a:t>
            </a:r>
          </a:p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228357" name="AutoShape 27"/>
          <p:cNvSpPr>
            <a:spLocks noChangeArrowheads="1"/>
          </p:cNvSpPr>
          <p:nvPr/>
        </p:nvSpPr>
        <p:spPr bwMode="auto">
          <a:xfrm>
            <a:off x="5513388" y="3517900"/>
            <a:ext cx="3944937" cy="195738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  <a:p>
            <a:pPr marL="342900" indent="-342900" algn="ctr">
              <a:defRPr/>
            </a:pPr>
            <a:endParaRPr lang="ru-RU" sz="15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1228725" y="1174750"/>
            <a:ext cx="876300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5130800" y="1162050"/>
            <a:ext cx="127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8270875" y="1154113"/>
            <a:ext cx="711200" cy="202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59" grpId="0" animBg="1"/>
      <p:bldP spid="228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296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1AAF3-E128-412D-A610-A8D77C72B8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66BA5-9786-4410-A33A-FE3C52A1BB6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29379" name="AutoShape 27"/>
          <p:cNvSpPr>
            <a:spLocks noChangeArrowheads="1"/>
          </p:cNvSpPr>
          <p:nvPr/>
        </p:nvSpPr>
        <p:spPr bwMode="auto">
          <a:xfrm>
            <a:off x="889000" y="1473200"/>
            <a:ext cx="8801100" cy="5207000"/>
          </a:xfrm>
          <a:prstGeom prst="roundRect">
            <a:avLst>
              <a:gd name="adj" fmla="val 16667"/>
            </a:avLst>
          </a:prstGeom>
          <a:solidFill>
            <a:schemeClr val="accent1"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defRPr/>
            </a:pPr>
            <a:endParaRPr lang="ru-RU" sz="20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-Развитие образования Ленского  муниципального района на 2021-2025 годы</a:t>
            </a:r>
          </a:p>
          <a:p>
            <a:pPr>
              <a:defRPr/>
            </a:pP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местного самоуправления в МО «Ленский муниципальный район» </a:t>
            </a:r>
          </a:p>
          <a:p>
            <a:pPr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поддержка социально ориентированных некоммерческих организаций </a:t>
            </a:r>
          </a:p>
          <a:p>
            <a:pPr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(2020 – 2024 годы) </a:t>
            </a:r>
          </a:p>
          <a:p>
            <a:pPr>
              <a:defRPr/>
            </a:pPr>
            <a:endParaRPr lang="ru-RU" sz="18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-Развитие сферы культуры МО «Ленский муниципальный район» на 2018-2023 годы</a:t>
            </a:r>
          </a:p>
          <a:p>
            <a:pPr>
              <a:defRPr/>
            </a:pP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-Профилактика безнадзорности и правонарушений несовершеннолетних </a:t>
            </a:r>
          </a:p>
          <a:p>
            <a:pPr>
              <a:defRPr/>
            </a:pPr>
            <a:r>
              <a:rPr lang="ru-RU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МО Ленский муниципальный район на 2020-2024 годы</a:t>
            </a:r>
          </a:p>
          <a:p>
            <a:pPr>
              <a:defRPr/>
            </a:pPr>
            <a:endParaRPr 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-Развитие физической культуры, спорта, туризма, повышение эффективности </a:t>
            </a:r>
          </a:p>
          <a:p>
            <a:pPr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молодежной и семейной политики в МО Ленский муниципальный район</a:t>
            </a:r>
          </a:p>
          <a:p>
            <a:pPr>
              <a:defRPr/>
            </a:pPr>
            <a:r>
              <a:rPr 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(2020-2024 годы)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7404F0-DE3D-469B-B7CA-133C1174FD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30403" name="AutoShape 50"/>
          <p:cNvSpPr>
            <a:spLocks noChangeArrowheads="1"/>
          </p:cNvSpPr>
          <p:nvPr/>
        </p:nvSpPr>
        <p:spPr bwMode="auto">
          <a:xfrm>
            <a:off x="254000" y="1354138"/>
            <a:ext cx="5102225" cy="4238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Реализация общеобразовательных программ</a:t>
            </a:r>
          </a:p>
          <a:p>
            <a:pPr algn="ctr">
              <a:defRPr/>
            </a:pPr>
            <a:r>
              <a:rPr lang="ru-RU" sz="1600" b="1" dirty="0"/>
              <a:t>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172200" y="1003301"/>
            <a:ext cx="350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2019 год – 498,0 млн.рублей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год – 534,3млн.рублей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год– 571,9 млн.рублей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230405" name="AutoShape 50"/>
          <p:cNvSpPr>
            <a:spLocks noChangeArrowheads="1"/>
          </p:cNvSpPr>
          <p:nvPr/>
        </p:nvSpPr>
        <p:spPr bwMode="auto">
          <a:xfrm>
            <a:off x="219075" y="1905000"/>
            <a:ext cx="5149850" cy="12271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Компенсация родительской платы за присмотр и уход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за ребёнком в образовательных  организациях,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реализующих образовательную программу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дошкольного образования</a:t>
            </a:r>
          </a:p>
        </p:txBody>
      </p:sp>
      <p:sp>
        <p:nvSpPr>
          <p:cNvPr id="230406" name="AutoShape 50"/>
          <p:cNvSpPr>
            <a:spLocks noChangeArrowheads="1"/>
          </p:cNvSpPr>
          <p:nvPr/>
        </p:nvSpPr>
        <p:spPr bwMode="auto">
          <a:xfrm>
            <a:off x="231775" y="3322638"/>
            <a:ext cx="5149850" cy="10207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Обеспечение предоставления жилых помещений детям-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сиротам и детям, оставшимся без попечения родителей,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лицам из их числа по договорам найма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специализированных жилых помещений </a:t>
            </a:r>
          </a:p>
        </p:txBody>
      </p:sp>
      <p:sp>
        <p:nvSpPr>
          <p:cNvPr id="230408" name="AutoShape 50"/>
          <p:cNvSpPr>
            <a:spLocks noChangeArrowheads="1"/>
          </p:cNvSpPr>
          <p:nvPr/>
        </p:nvSpPr>
        <p:spPr bwMode="auto">
          <a:xfrm>
            <a:off x="254000" y="4495800"/>
            <a:ext cx="5178425" cy="444500"/>
          </a:xfrm>
          <a:prstGeom prst="roundRect">
            <a:avLst>
              <a:gd name="adj" fmla="val 2348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Мероприятия по оздоровлению детей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41300" y="195263"/>
            <a:ext cx="93345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 программа  "Развитие образования Ленского  муниципального района 2021-2025 годы"</a:t>
            </a: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228600" y="5118100"/>
            <a:ext cx="5178425" cy="533400"/>
          </a:xfrm>
          <a:prstGeom prst="roundRect">
            <a:avLst>
              <a:gd name="adj" fmla="val 2348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Совершенствование системы выявления и развития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талантов детей </a:t>
            </a:r>
          </a:p>
        </p:txBody>
      </p:sp>
      <p:pic>
        <p:nvPicPr>
          <p:cNvPr id="10251" name="Picture 12" descr="C:\Users\Кривошеина ТА\Desktop\SgGeJRKn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2574925"/>
            <a:ext cx="41751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5" grpId="0" animBg="1"/>
      <p:bldP spid="230406" grpId="0" animBg="1"/>
      <p:bldP spid="230408" grpId="0" animBg="1"/>
      <p:bldP spid="23040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МП«Развитие образования Ленского муниципального района на 2021-2025 годы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3399FF"/>
                </a:solidFill>
              </a:rPr>
              <a:t>(расходы на дополнительное образование детей 34828,4 тыс. рублей</a:t>
            </a:r>
            <a:br>
              <a:rPr lang="ru-RU" sz="2400" dirty="0" smtClean="0">
                <a:solidFill>
                  <a:srgbClr val="3399FF"/>
                </a:solidFill>
              </a:rPr>
            </a:br>
            <a:r>
              <a:rPr lang="ru-RU" sz="2400" dirty="0" smtClean="0">
                <a:solidFill>
                  <a:srgbClr val="3399FF"/>
                </a:solidFill>
              </a:rPr>
              <a:t>)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268" name="Содержимое 14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0A4C9F-6B2E-46C6-AFA0-D9744C8965F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270" name="Picture 8" descr="C:\Users\Кривошеина ТА\Desktop\PS7KbDjUJ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246188"/>
            <a:ext cx="4210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C:\Users\Кривошеина ТА\Desktop\lxl0m_NDo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1524000"/>
            <a:ext cx="48006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C:\Users\Кривошеина ТА\Desktop\MdsffFgJ1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4038600"/>
            <a:ext cx="42227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14276</TotalTime>
  <Words>2043</Words>
  <Application>Microsoft Office PowerPoint</Application>
  <PresentationFormat>Лист A4 (210x297 мм)</PresentationFormat>
  <Paragraphs>502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Диаграмма</vt:lpstr>
      <vt:lpstr>Worksheet</vt:lpstr>
      <vt:lpstr>Расходы районного бюджета</vt:lpstr>
      <vt:lpstr>Расходы бюджета муниципального образования «Ленский муниципальный район»</vt:lpstr>
      <vt:lpstr>Отраслевая структура расходов районного бюджета</vt:lpstr>
      <vt:lpstr>Социальная сфера</vt:lpstr>
      <vt:lpstr>ОБЩЕГОСУДАРСТВЕННЫЕ РАСХОДЫ</vt:lpstr>
      <vt:lpstr>Муниципальные программы</vt:lpstr>
      <vt:lpstr> Муниципальные программы социальной направленности</vt:lpstr>
      <vt:lpstr>Слайд 8</vt:lpstr>
      <vt:lpstr>МП«Развитие образования Ленского муниципального района на 2021-2025 годы  (расходы на дополнительное образование детей 34828,4 тыс. рублей ) </vt:lpstr>
      <vt:lpstr>МП «Развитие образования Ленского муниципального района» на 2021-2025 годы  </vt:lpstr>
      <vt:lpstr>Слайд 11</vt:lpstr>
      <vt:lpstr>МП"Профилактика безнадзорности и правонарушений несовершеннолетних на территории МО "Ленский муниципальный район" на 2020-2024 годы"</vt:lpstr>
      <vt:lpstr>МП «Развитие сферы культуры в Ленском районе на 2018-2023 годы»</vt:lpstr>
      <vt:lpstr>Слайд 14</vt:lpstr>
      <vt:lpstr>Муниципальные программы в сфере экономики и ЖКХ</vt:lpstr>
      <vt:lpstr>Слайд 16</vt:lpstr>
      <vt:lpstr>Слайд 17</vt:lpstr>
      <vt:lpstr>МП"Ремонт и содержание сети автомобильных дорог, находящихся в собственности МО "Ленский муниципальный район" на 2017-2023 годы"</vt:lpstr>
      <vt:lpstr>Муниципальная программа «Развитие торговли на территории МО «Ленский муниципальный район на 2017 – 2023 годы»</vt:lpstr>
      <vt:lpstr>Слайд 20</vt:lpstr>
      <vt:lpstr>Слайд 21</vt:lpstr>
      <vt:lpstr>Слайд 22</vt:lpstr>
      <vt:lpstr>Слайд 23</vt:lpstr>
      <vt:lpstr>Слайд 24</vt:lpstr>
      <vt:lpstr>Муниципальные программы направленные на решение общегосударственных вопросов</vt:lpstr>
      <vt:lpstr>МП"Управление муниципальными финансами МО "Ленский муниципальный район" и муниципальным долгом МО "Ленский муниципальный район" на 2018-2023 годы"</vt:lpstr>
      <vt:lpstr>Осуществление государственных полномочий</vt:lpstr>
      <vt:lpstr>ФЕДЕРАЛЬНЫЕ ПРОЕКТЫ В СОСТАВЕ НАЦИОНАЛЬНЫХ ПРОЕКТОВ (ПРОГРАММЫ), 2021 год</vt:lpstr>
      <vt:lpstr>Слайд 29</vt:lpstr>
      <vt:lpstr>Дефицит бюджета 2021 года</vt:lpstr>
      <vt:lpstr>Источники финансирования дефицита бюджета</vt:lpstr>
      <vt:lpstr>Слайд 32</vt:lpstr>
      <vt:lpstr>Информация для контактов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Пятиева</cp:lastModifiedBy>
  <cp:revision>1566</cp:revision>
  <dcterms:created xsi:type="dcterms:W3CDTF">2013-10-23T10:56:41Z</dcterms:created>
  <dcterms:modified xsi:type="dcterms:W3CDTF">2022-04-25T12:09:13Z</dcterms:modified>
</cp:coreProperties>
</file>