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notesSlides/notesSlide3.xml" ContentType="application/vnd.openxmlformats-officedocument.presentationml.notesSlide+xml"/>
  <Override PartName="/ppt/charts/chart4.xml" ContentType="application/vnd.openxmlformats-officedocument.drawingml.chart+xml"/>
  <Override PartName="/ppt/drawings/drawing1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7.xml" ContentType="application/vnd.openxmlformats-officedocument.drawingml.chart+xml"/>
  <Override PartName="/ppt/notesSlides/notesSlide6.xml" ContentType="application/vnd.openxmlformats-officedocument.presentationml.notesSlide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36"/>
  </p:notesMasterIdLst>
  <p:sldIdLst>
    <p:sldId id="331" r:id="rId2"/>
    <p:sldId id="259" r:id="rId3"/>
    <p:sldId id="304" r:id="rId4"/>
    <p:sldId id="306" r:id="rId5"/>
    <p:sldId id="308" r:id="rId6"/>
    <p:sldId id="294" r:id="rId7"/>
    <p:sldId id="256" r:id="rId8"/>
    <p:sldId id="268" r:id="rId9"/>
    <p:sldId id="270" r:id="rId10"/>
    <p:sldId id="295" r:id="rId11"/>
    <p:sldId id="271" r:id="rId12"/>
    <p:sldId id="297" r:id="rId13"/>
    <p:sldId id="279" r:id="rId14"/>
    <p:sldId id="338" r:id="rId15"/>
    <p:sldId id="348" r:id="rId16"/>
    <p:sldId id="339" r:id="rId17"/>
    <p:sldId id="340" r:id="rId18"/>
    <p:sldId id="341" r:id="rId19"/>
    <p:sldId id="342" r:id="rId20"/>
    <p:sldId id="280" r:id="rId21"/>
    <p:sldId id="333" r:id="rId22"/>
    <p:sldId id="343" r:id="rId23"/>
    <p:sldId id="346" r:id="rId24"/>
    <p:sldId id="344" r:id="rId25"/>
    <p:sldId id="315" r:id="rId26"/>
    <p:sldId id="317" r:id="rId27"/>
    <p:sldId id="318" r:id="rId28"/>
    <p:sldId id="321" r:id="rId29"/>
    <p:sldId id="345" r:id="rId30"/>
    <p:sldId id="347" r:id="rId31"/>
    <p:sldId id="349" r:id="rId32"/>
    <p:sldId id="350" r:id="rId33"/>
    <p:sldId id="351" r:id="rId34"/>
    <p:sldId id="336" r:id="rId35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2D5ABB26-0587-4C30-8999-92F81FD0307C}" styleName="Нет стиля, нет сетки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9D7B26C5-4107-4FEC-AEDC-1716B250A1EF}" styleName="Светлый стиль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21E4AEA4-8DFA-4A89-87EB-49C32662AFE0}" styleName="Средний стиль 2 -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8A107856-5554-42FB-B03E-39F5DBC370BA}" styleName="Средний стиль 4 - акцент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8034E78-7F5D-4C2E-B375-FC64B27BC917}" styleName="Темный стиль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7DF18680-E054-41AD-8BC1-D1AEF772440D}" styleName="Средний стиль 2 -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BC89EF96-8CEA-46FF-86C4-4CE0E7609802}" styleName="Светлый стиль 3 -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Светлый стиль 3 - акцент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0295" autoAdjust="0"/>
  </p:normalViewPr>
  <p:slideViewPr>
    <p:cSldViewPr>
      <p:cViewPr varScale="1">
        <p:scale>
          <a:sx n="93" d="100"/>
          <a:sy n="93" d="100"/>
        </p:scale>
        <p:origin x="504" y="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38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&#1055;&#1103;&#1090;&#1080;&#1077;&#1074;&#1072;%20&#1058;&#1053;\Desktop\&#1050;&#1085;&#1080;&#1075;&#1072;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title>
      <c:tx>
        <c:rich>
          <a:bodyPr/>
          <a:lstStyle/>
          <a:p>
            <a:pPr>
              <a:defRPr sz="1200" b="0">
                <a:latin typeface="Century Gothic" pitchFamily="34" charset="0"/>
                <a:cs typeface="Times New Roman" pitchFamily="18" charset="0"/>
              </a:defRPr>
            </a:pPr>
            <a:r>
              <a:rPr lang="ru-RU" sz="1200" b="0" dirty="0">
                <a:latin typeface="Century Gothic" pitchFamily="34" charset="0"/>
                <a:cs typeface="Times New Roman" pitchFamily="18" charset="0"/>
              </a:rPr>
              <a:t>Среднемесячная заработная плата предприятий и организаций, руб.</a:t>
            </a:r>
          </a:p>
        </c:rich>
      </c:tx>
      <c:layout>
        <c:manualLayout>
          <c:xMode val="edge"/>
          <c:yMode val="edge"/>
          <c:x val="0.17946202531645575"/>
          <c:y val="2.0953170327393305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5862603408751128"/>
          <c:y val="0.22395882914996323"/>
          <c:w val="0.83504485198843836"/>
          <c:h val="0.6336642303339296"/>
        </c:manualLayout>
      </c:layout>
      <c:barChart>
        <c:barDir val="col"/>
        <c:grouping val="clustered"/>
        <c:varyColors val="0"/>
        <c:ser>
          <c:idx val="1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Лист1!$B$2:$F$2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Лист1!$B$3:$F$3</c:f>
              <c:numCache>
                <c:formatCode>General</c:formatCode>
                <c:ptCount val="5"/>
                <c:pt idx="0">
                  <c:v>42156.4</c:v>
                </c:pt>
                <c:pt idx="1">
                  <c:v>43862.5</c:v>
                </c:pt>
                <c:pt idx="2">
                  <c:v>46354.400000000001</c:v>
                </c:pt>
                <c:pt idx="3">
                  <c:v>50871.3</c:v>
                </c:pt>
                <c:pt idx="4">
                  <c:v>55697.1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FF-4428-979E-51D9DC84527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0886400"/>
        <c:axId val="81232256"/>
      </c:barChart>
      <c:catAx>
        <c:axId val="808864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1232256"/>
        <c:crosses val="autoZero"/>
        <c:auto val="1"/>
        <c:lblAlgn val="ctr"/>
        <c:lblOffset val="100"/>
        <c:noMultiLvlLbl val="0"/>
      </c:catAx>
      <c:valAx>
        <c:axId val="8123225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0886400"/>
        <c:crosses val="autoZero"/>
        <c:crossBetween val="between"/>
      </c:valAx>
    </c:plotArea>
    <c:plotVisOnly val="1"/>
    <c:dispBlanksAs val="gap"/>
    <c:showDLblsOverMax val="0"/>
  </c:chart>
  <c:spPr>
    <a:solidFill>
      <a:schemeClr val="lt1"/>
    </a:solidFill>
    <a:ln w="25400" cap="flat" cmpd="sng" algn="ctr">
      <a:noFill/>
      <a:prstDash val="solid"/>
    </a:ln>
    <a:effectLst/>
  </c:spPr>
  <c:txPr>
    <a:bodyPr/>
    <a:lstStyle/>
    <a:p>
      <a:pPr>
        <a:defRPr>
          <a:solidFill>
            <a:schemeClr val="dk1"/>
          </a:solidFill>
          <a:latin typeface="+mn-lt"/>
          <a:ea typeface="+mn-ea"/>
          <a:cs typeface="+mn-cs"/>
        </a:defRPr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>
                <a:latin typeface="Century Gothic" pitchFamily="34" charset="0"/>
              </a:defRPr>
            </a:pPr>
            <a:r>
              <a:rPr lang="ru-RU" sz="1400" b="0" dirty="0">
                <a:latin typeface="Century Gothic" pitchFamily="34" charset="0"/>
              </a:rPr>
              <a:t>Среднегодовая численность работников организаций, чел.</a:t>
            </a:r>
          </a:p>
        </c:rich>
      </c:tx>
      <c:overlay val="0"/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Лист11!$A$4</c:f>
              <c:strCache>
                <c:ptCount val="1"/>
                <c:pt idx="0">
                  <c:v>Среднегодовая численность работников организаций</c:v>
                </c:pt>
              </c:strCache>
            </c:strRef>
          </c:tx>
          <c:spPr>
            <a:ln>
              <a:solidFill>
                <a:srgbClr val="FF0000"/>
              </a:solidFill>
            </a:ln>
          </c:spPr>
          <c:marker>
            <c:spPr>
              <a:ln>
                <a:solidFill>
                  <a:srgbClr val="FF0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Лист11!$B$3:$E$3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Лист11!$B$4:$E$4</c:f>
              <c:numCache>
                <c:formatCode>General</c:formatCode>
                <c:ptCount val="4"/>
                <c:pt idx="0">
                  <c:v>2790</c:v>
                </c:pt>
                <c:pt idx="1">
                  <c:v>2764</c:v>
                </c:pt>
                <c:pt idx="2">
                  <c:v>2765</c:v>
                </c:pt>
                <c:pt idx="3">
                  <c:v>2839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16-47BD-BAE2-C1639113C54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93984"/>
        <c:axId val="82795520"/>
      </c:lineChart>
      <c:catAx>
        <c:axId val="827939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795520"/>
        <c:crosses val="autoZero"/>
        <c:auto val="1"/>
        <c:lblAlgn val="ctr"/>
        <c:lblOffset val="100"/>
        <c:noMultiLvlLbl val="0"/>
      </c:catAx>
      <c:valAx>
        <c:axId val="827955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793984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latin typeface="Century Gothic" pitchFamily="34" charset="0"/>
              </a:defRPr>
            </a:pPr>
            <a:r>
              <a:rPr lang="ru-RU" sz="1400" b="0">
                <a:latin typeface="Century Gothic" pitchFamily="34" charset="0"/>
              </a:rPr>
              <a:t>Оборот организаций </a:t>
            </a:r>
          </a:p>
          <a:p>
            <a:pPr>
              <a:defRPr sz="1400" b="0">
                <a:latin typeface="Century Gothic" pitchFamily="34" charset="0"/>
              </a:defRPr>
            </a:pPr>
            <a:r>
              <a:rPr lang="ru-RU" sz="1400" b="0">
                <a:latin typeface="Century Gothic" pitchFamily="34" charset="0"/>
              </a:rPr>
              <a:t>(в фактически действующих ценах), млн. рублей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Лист2!$A$1</c:f>
              <c:strCache>
                <c:ptCount val="1"/>
                <c:pt idx="0">
                  <c:v>Оборот организаций (в фактически действующих ценах)</c:v>
                </c:pt>
              </c:strCache>
            </c:strRef>
          </c:tx>
          <c:invertIfNegative val="0"/>
          <c:cat>
            <c:numRef>
              <c:f>Лист2!$B$2:$F$2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Лист2!$B$1:$F$1</c:f>
              <c:numCache>
                <c:formatCode>General</c:formatCode>
                <c:ptCount val="5"/>
              </c:numCache>
            </c:numRef>
          </c:val>
          <c:extLst>
            <c:ext xmlns:c16="http://schemas.microsoft.com/office/drawing/2014/chart" uri="{C3380CC4-5D6E-409C-BE32-E72D297353CC}">
              <c16:uniqueId val="{00000000-5524-4353-BDE9-0F858CA8A35A}"/>
            </c:ext>
          </c:extLst>
        </c:ser>
        <c:ser>
          <c:idx val="2"/>
          <c:order val="1"/>
          <c:tx>
            <c:strRef>
              <c:f>Лист2!$A$3</c:f>
              <c:strCache>
                <c:ptCount val="1"/>
                <c:pt idx="0">
                  <c:v>Оборот организаций (в фактически действующих ценах), млн. руб.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Лист2!$B$2:$F$2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Лист2!$B$3:$F$3</c:f>
              <c:numCache>
                <c:formatCode>General</c:formatCode>
                <c:ptCount val="5"/>
                <c:pt idx="0">
                  <c:v>1802.5</c:v>
                </c:pt>
                <c:pt idx="1">
                  <c:v>1870.1</c:v>
                </c:pt>
                <c:pt idx="2">
                  <c:v>2110.6</c:v>
                </c:pt>
                <c:pt idx="3">
                  <c:v>2659.2</c:v>
                </c:pt>
                <c:pt idx="4">
                  <c:v>3533.7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524-4353-BDE9-0F858CA8A35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257216"/>
        <c:axId val="81258752"/>
      </c:barChart>
      <c:catAx>
        <c:axId val="81257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1258752"/>
        <c:crosses val="autoZero"/>
        <c:auto val="1"/>
        <c:lblAlgn val="ctr"/>
        <c:lblOffset val="100"/>
        <c:noMultiLvlLbl val="0"/>
      </c:catAx>
      <c:valAx>
        <c:axId val="81258752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25721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b="0">
                <a:latin typeface="Century Gothic" pitchFamily="34" charset="0"/>
              </a:defRPr>
            </a:pPr>
            <a:r>
              <a:rPr lang="ru-RU" sz="1400" b="0">
                <a:latin typeface="Century Gothic" pitchFamily="34" charset="0"/>
              </a:rPr>
              <a:t>Количество посетитителей в районе (туристов и экскурсантов), чел.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Лист5!$A$1</c:f>
              <c:strCache>
                <c:ptCount val="1"/>
                <c:pt idx="0">
                  <c:v>Количество посетителей в районе (туристов и экскурсантов)</c:v>
                </c:pt>
              </c:strCache>
            </c:strRef>
          </c:tx>
          <c:invertIfNegative val="0"/>
          <c:cat>
            <c:numRef>
              <c:f>Лист5!$B$2:$E$2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Лист5!$B$1:$E$1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E86-4B5B-89F2-501AFB865AA0}"/>
            </c:ext>
          </c:extLst>
        </c:ser>
        <c:ser>
          <c:idx val="2"/>
          <c:order val="1"/>
          <c:tx>
            <c:strRef>
              <c:f>Лист5!$A$3</c:f>
              <c:strCache>
                <c:ptCount val="1"/>
                <c:pt idx="0">
                  <c:v>Количество посетителей в район (туристов и экскурсантов), чел.</c:v>
                </c:pt>
              </c:strCache>
            </c:strRef>
          </c:tx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Лист5!$B$2:$E$2</c:f>
              <c:numCache>
                <c:formatCode>General</c:formatCode>
                <c:ptCount val="4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</c:numCache>
            </c:numRef>
          </c:cat>
          <c:val>
            <c:numRef>
              <c:f>Лист5!$B$3:$E$3</c:f>
              <c:numCache>
                <c:formatCode>General</c:formatCode>
                <c:ptCount val="4"/>
                <c:pt idx="0">
                  <c:v>15536</c:v>
                </c:pt>
                <c:pt idx="1">
                  <c:v>19074</c:v>
                </c:pt>
                <c:pt idx="2">
                  <c:v>19032</c:v>
                </c:pt>
                <c:pt idx="3">
                  <c:v>19574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5E86-4B5B-89F2-501AFB865AA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1603200"/>
        <c:axId val="81621376"/>
      </c:barChart>
      <c:catAx>
        <c:axId val="816032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b="1"/>
            </a:pPr>
            <a:endParaRPr lang="ru-RU"/>
          </a:p>
        </c:txPr>
        <c:crossAx val="81621376"/>
        <c:crosses val="autoZero"/>
        <c:auto val="1"/>
        <c:lblAlgn val="ctr"/>
        <c:lblOffset val="100"/>
        <c:noMultiLvlLbl val="0"/>
      </c:catAx>
      <c:valAx>
        <c:axId val="8162137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1603200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3602348496934217"/>
          <c:y val="0.28519477301030882"/>
          <c:w val="0.47902455540617855"/>
          <c:h val="0.82787946333420526"/>
        </c:manualLayout>
      </c:layout>
      <c:pie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  <c:spPr>
        <a:noFill/>
        <a:ln w="25403">
          <a:noFill/>
        </a:ln>
      </c:spPr>
    </c:plotArea>
    <c:legend>
      <c:legendPos val="b"/>
      <c:layout>
        <c:manualLayout>
          <c:xMode val="edge"/>
          <c:yMode val="edge"/>
          <c:x val="0"/>
          <c:y val="0.75775096845238865"/>
          <c:w val="0.98181929452420769"/>
          <c:h val="0.2278752116113078"/>
        </c:manualLayout>
      </c:layout>
      <c:overlay val="0"/>
      <c:txPr>
        <a:bodyPr/>
        <a:lstStyle/>
        <a:p>
          <a:pPr>
            <a:defRPr sz="1200">
              <a:latin typeface="Times New Roman" pitchFamily="18" charset="0"/>
              <a:cs typeface="Times New Roman" pitchFamily="18" charset="0"/>
            </a:defRPr>
          </a:pPr>
          <a:endParaRPr lang="ru-RU"/>
        </a:p>
      </c:txPr>
    </c:legend>
    <c:plotVisOnly val="1"/>
    <c:dispBlanksAs val="zero"/>
    <c:showDLblsOverMax val="0"/>
  </c:chart>
  <c:spPr>
    <a:ln>
      <a:noFill/>
    </a:ln>
  </c:spPr>
  <c:txPr>
    <a:bodyPr/>
    <a:lstStyle/>
    <a:p>
      <a:pPr>
        <a:defRPr sz="1100" b="0" i="0" u="none" strike="noStrike" baseline="0">
          <a:solidFill>
            <a:schemeClr val="tx1">
              <a:lumMod val="95000"/>
              <a:lumOff val="5000"/>
            </a:schemeClr>
          </a:solidFill>
          <a:latin typeface="Century Gothic" panose="020B0502020202020204" pitchFamily="34" charset="0"/>
          <a:ea typeface="Calibri"/>
          <a:cs typeface="Calibri"/>
        </a:defRPr>
      </a:pPr>
      <a:endParaRPr lang="ru-RU"/>
    </a:p>
  </c:txPr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latin typeface="Century Gothic" pitchFamily="34" charset="0"/>
              </a:rPr>
              <a:t>Занятость населения по отраслям</a:t>
            </a:r>
            <a:r>
              <a:rPr lang="ru-RU" sz="1400" b="0" baseline="0">
                <a:latin typeface="Century Gothic" pitchFamily="34" charset="0"/>
              </a:rPr>
              <a:t> экономики (в организациях)</a:t>
            </a:r>
            <a:endParaRPr lang="ru-RU" sz="1400" b="0">
              <a:latin typeface="Century Gothic" pitchFamily="34" charset="0"/>
            </a:endParaRP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tx>
            <c:strRef>
              <c:f>Лист7!$A$3</c:f>
              <c:strCache>
                <c:ptCount val="1"/>
                <c:pt idx="0">
                  <c:v>Численность работающих, чел.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Лист7!$B$2:$J$2</c:f>
              <c:strCache>
                <c:ptCount val="9"/>
                <c:pt idx="0">
                  <c:v>Транспортировка и хранение</c:v>
                </c:pt>
                <c:pt idx="1">
                  <c:v>Обеспечение элекроэнергией, газом, паром</c:v>
                </c:pt>
                <c:pt idx="2">
                  <c:v>Торговля, ремонт автотранспортных средств</c:v>
                </c:pt>
                <c:pt idx="3">
                  <c:v>Деятельность в области информации и связи</c:v>
                </c:pt>
                <c:pt idx="4">
                  <c:v>Финансовая и страховая деятельность</c:v>
                </c:pt>
                <c:pt idx="5">
                  <c:v>Государственное управление</c:v>
                </c:pt>
                <c:pt idx="6">
                  <c:v>Образование</c:v>
                </c:pt>
                <c:pt idx="7">
                  <c:v>Здравохранеие</c:v>
                </c:pt>
                <c:pt idx="8">
                  <c:v>Культура и спорт</c:v>
                </c:pt>
              </c:strCache>
            </c:strRef>
          </c:cat>
          <c:val>
            <c:numRef>
              <c:f>Лист7!$B$3:$J$3</c:f>
              <c:numCache>
                <c:formatCode>General</c:formatCode>
                <c:ptCount val="9"/>
                <c:pt idx="0">
                  <c:v>736</c:v>
                </c:pt>
                <c:pt idx="1">
                  <c:v>112</c:v>
                </c:pt>
                <c:pt idx="2">
                  <c:v>55</c:v>
                </c:pt>
                <c:pt idx="3">
                  <c:v>65</c:v>
                </c:pt>
                <c:pt idx="4">
                  <c:v>25</c:v>
                </c:pt>
                <c:pt idx="5">
                  <c:v>254</c:v>
                </c:pt>
                <c:pt idx="6">
                  <c:v>680</c:v>
                </c:pt>
                <c:pt idx="7">
                  <c:v>260</c:v>
                </c:pt>
                <c:pt idx="8">
                  <c:v>84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02A-4141-AA5F-47546C1008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layout>
        <c:manualLayout>
          <c:xMode val="edge"/>
          <c:yMode val="edge"/>
          <c:x val="0.6349202866348187"/>
          <c:y val="0.20102433062993003"/>
          <c:w val="0.34391539828907902"/>
          <c:h val="0.7972308632374181"/>
        </c:manualLayout>
      </c:layout>
      <c:overlay val="0"/>
      <c:txPr>
        <a:bodyPr/>
        <a:lstStyle/>
        <a:p>
          <a:pPr>
            <a:defRPr sz="800"/>
          </a:pPr>
          <a:endParaRPr lang="ru-RU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400" b="0">
                <a:latin typeface="Century Gothic" pitchFamily="34" charset="0"/>
              </a:rPr>
              <a:t>Инвестиции в основной капитал, млн. руб.</a:t>
            </a:r>
          </a:p>
        </c:rich>
      </c:tx>
      <c:layout>
        <c:manualLayout>
          <c:xMode val="edge"/>
          <c:yMode val="edge"/>
          <c:x val="0.10720822397200352"/>
          <c:y val="4.6296296296296302E-3"/>
        </c:manualLayout>
      </c:layout>
      <c:overlay val="0"/>
    </c:title>
    <c:autoTitleDeleted val="0"/>
    <c:plotArea>
      <c:layout>
        <c:manualLayout>
          <c:layoutTarget val="inner"/>
          <c:xMode val="edge"/>
          <c:yMode val="edge"/>
          <c:x val="0.10750481747238816"/>
          <c:y val="0.27515046220917982"/>
          <c:w val="0.88337270341207352"/>
          <c:h val="0.63201771653543315"/>
        </c:manualLayout>
      </c:layout>
      <c:barChart>
        <c:barDir val="col"/>
        <c:grouping val="clustered"/>
        <c:varyColors val="0"/>
        <c:ser>
          <c:idx val="0"/>
          <c:order val="0"/>
          <c:invertIfNegative val="0"/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Лист6!$B$2:$E$2</c:f>
              <c:numCache>
                <c:formatCode>General</c:formatCode>
                <c:ptCount val="4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</c:numCache>
            </c:numRef>
          </c:cat>
          <c:val>
            <c:numRef>
              <c:f>Лист6!$B$3:$E$3</c:f>
              <c:numCache>
                <c:formatCode>General</c:formatCode>
                <c:ptCount val="4"/>
                <c:pt idx="0">
                  <c:v>494.5</c:v>
                </c:pt>
                <c:pt idx="1">
                  <c:v>246.7</c:v>
                </c:pt>
                <c:pt idx="2">
                  <c:v>124.6</c:v>
                </c:pt>
                <c:pt idx="3">
                  <c:v>334.9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E51-4029-8607-5BCED1DA5A6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2674048"/>
        <c:axId val="82675584"/>
      </c:barChart>
      <c:catAx>
        <c:axId val="826740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675584"/>
        <c:crosses val="autoZero"/>
        <c:auto val="1"/>
        <c:lblAlgn val="ctr"/>
        <c:lblOffset val="100"/>
        <c:noMultiLvlLbl val="0"/>
      </c:catAx>
      <c:valAx>
        <c:axId val="8267558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67404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/>
            </a:pPr>
            <a:r>
              <a:rPr lang="ru-RU" sz="1200" b="0">
                <a:latin typeface="Century Gothic" pitchFamily="34" charset="0"/>
              </a:rPr>
              <a:t>Распределение организаций и предприятий по формам собственности</a:t>
            </a:r>
          </a:p>
        </c:rich>
      </c:tx>
      <c:overlay val="0"/>
    </c:title>
    <c:autoTitleDeleted val="0"/>
    <c:plotArea>
      <c:layout/>
      <c:pieChart>
        <c:varyColors val="1"/>
        <c:ser>
          <c:idx val="0"/>
          <c:order val="0"/>
          <c:explosion val="6"/>
          <c:dLbls>
            <c:spPr>
              <a:noFill/>
              <a:ln>
                <a:noFill/>
              </a:ln>
              <a:effectLst/>
            </c:sp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extLst>
              <c:ext xmlns:c15="http://schemas.microsoft.com/office/drawing/2012/chart" uri="{CE6537A1-D6FC-4f65-9D91-7224C49458BB}"/>
            </c:extLst>
          </c:dLbls>
          <c:cat>
            <c:strRef>
              <c:f>Лист10!$A$2:$A$4</c:f>
              <c:strCache>
                <c:ptCount val="3"/>
                <c:pt idx="0">
                  <c:v>муниципальная</c:v>
                </c:pt>
                <c:pt idx="1">
                  <c:v>частная</c:v>
                </c:pt>
                <c:pt idx="2">
                  <c:v>прочие</c:v>
                </c:pt>
              </c:strCache>
            </c:strRef>
          </c:cat>
          <c:val>
            <c:numRef>
              <c:f>Лист10!$B$2:$B$4</c:f>
              <c:numCache>
                <c:formatCode>General</c:formatCode>
                <c:ptCount val="3"/>
                <c:pt idx="0">
                  <c:v>44</c:v>
                </c:pt>
                <c:pt idx="1">
                  <c:v>68</c:v>
                </c:pt>
                <c:pt idx="2">
                  <c:v>14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C60C-46C2-92ED-B6AD19585C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legend>
      <c:legendPos val="r"/>
      <c:overlay val="0"/>
    </c:legend>
    <c:plotVisOnly val="1"/>
    <c:dispBlanksAs val="gap"/>
    <c:showDLblsOverMax val="0"/>
  </c:chart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/>
          <a:lstStyle/>
          <a:p>
            <a:pPr>
              <a:defRPr sz="1400" b="0">
                <a:latin typeface="Century Gothic" pitchFamily="34" charset="0"/>
              </a:defRPr>
            </a:pPr>
            <a:r>
              <a:rPr lang="ru-RU" sz="1400" b="0" dirty="0">
                <a:latin typeface="Century Gothic" pitchFamily="34" charset="0"/>
              </a:rPr>
              <a:t>Численность населения на 1 января, чел.</a:t>
            </a:r>
          </a:p>
        </c:rich>
      </c:tx>
      <c:overlay val="0"/>
    </c:title>
    <c:autoTitleDeleted val="0"/>
    <c:plotArea>
      <c:layout>
        <c:manualLayout>
          <c:layoutTarget val="inner"/>
          <c:xMode val="edge"/>
          <c:yMode val="edge"/>
          <c:x val="0.14212160950370592"/>
          <c:y val="0.2088079615048119"/>
          <c:w val="0.59141147015410989"/>
          <c:h val="0.68921660834062393"/>
        </c:manualLayout>
      </c:layout>
      <c:lineChart>
        <c:grouping val="stacked"/>
        <c:varyColors val="0"/>
        <c:ser>
          <c:idx val="0"/>
          <c:order val="0"/>
          <c:tx>
            <c:strRef>
              <c:f>Лист3!$A$3</c:f>
              <c:strCache>
                <c:ptCount val="1"/>
                <c:pt idx="0">
                  <c:v>Численность населения на 1 января</c:v>
                </c:pt>
              </c:strCache>
            </c:strRef>
          </c:tx>
          <c:spPr>
            <a:ln>
              <a:solidFill>
                <a:srgbClr val="7030A0"/>
              </a:solidFill>
            </a:ln>
          </c:spPr>
          <c:marker>
            <c:spPr>
              <a:ln>
                <a:solidFill>
                  <a:srgbClr val="7030A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Лист3!$B$2:$F$2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Лист3!$B$3:$F$3</c:f>
              <c:numCache>
                <c:formatCode>General</c:formatCode>
                <c:ptCount val="5"/>
                <c:pt idx="0">
                  <c:v>11955</c:v>
                </c:pt>
                <c:pt idx="1">
                  <c:v>11618</c:v>
                </c:pt>
                <c:pt idx="2">
                  <c:v>11431</c:v>
                </c:pt>
                <c:pt idx="3">
                  <c:v>11227</c:v>
                </c:pt>
                <c:pt idx="4">
                  <c:v>10976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2DB2-4A08-B3E7-B911B68A49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29216"/>
        <c:axId val="82735104"/>
      </c:lineChart>
      <c:catAx>
        <c:axId val="82729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735104"/>
        <c:crosses val="autoZero"/>
        <c:auto val="1"/>
        <c:lblAlgn val="ctr"/>
        <c:lblOffset val="100"/>
        <c:noMultiLvlLbl val="0"/>
      </c:catAx>
      <c:valAx>
        <c:axId val="827351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729216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overlay val="0"/>
      <c:txPr>
        <a:bodyPr/>
        <a:lstStyle/>
        <a:p>
          <a:pPr>
            <a:defRPr sz="1400" b="0">
              <a:latin typeface="Century Gothic" pitchFamily="34" charset="0"/>
            </a:defRPr>
          </a:pPr>
          <a:endParaRPr lang="ru-RU"/>
        </a:p>
      </c:txPr>
    </c:title>
    <c:autoTitleDeleted val="0"/>
    <c:plotArea>
      <c:layout/>
      <c:lineChart>
        <c:grouping val="stacked"/>
        <c:varyColors val="0"/>
        <c:ser>
          <c:idx val="0"/>
          <c:order val="0"/>
          <c:tx>
            <c:strRef>
              <c:f>Лист4!$A$3</c:f>
              <c:strCache>
                <c:ptCount val="1"/>
                <c:pt idx="0">
                  <c:v>Численность безработных на 1 января, чел.</c:v>
                </c:pt>
              </c:strCache>
            </c:strRef>
          </c:tx>
          <c:spPr>
            <a:ln>
              <a:solidFill>
                <a:srgbClr val="FFC000"/>
              </a:solidFill>
            </a:ln>
          </c:spPr>
          <c:marker>
            <c:spPr>
              <a:ln>
                <a:solidFill>
                  <a:srgbClr val="FFC000"/>
                </a:solidFill>
              </a:ln>
            </c:spPr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b="1"/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Лист4!$B$2:$F$2</c:f>
              <c:numCache>
                <c:formatCode>General</c:formatCode>
                <c:ptCount val="5"/>
                <c:pt idx="0">
                  <c:v>2015</c:v>
                </c:pt>
                <c:pt idx="1">
                  <c:v>2016</c:v>
                </c:pt>
                <c:pt idx="2">
                  <c:v>2017</c:v>
                </c:pt>
                <c:pt idx="3">
                  <c:v>2018</c:v>
                </c:pt>
                <c:pt idx="4">
                  <c:v>2019</c:v>
                </c:pt>
              </c:numCache>
            </c:numRef>
          </c:cat>
          <c:val>
            <c:numRef>
              <c:f>Лист4!$B$3:$F$3</c:f>
              <c:numCache>
                <c:formatCode>General</c:formatCode>
                <c:ptCount val="5"/>
                <c:pt idx="0">
                  <c:v>348</c:v>
                </c:pt>
                <c:pt idx="1">
                  <c:v>333</c:v>
                </c:pt>
                <c:pt idx="2">
                  <c:v>308</c:v>
                </c:pt>
                <c:pt idx="3">
                  <c:v>272</c:v>
                </c:pt>
                <c:pt idx="4">
                  <c:v>273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31A-4D80-88C8-1565EDF7E2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82771968"/>
        <c:axId val="82773504"/>
      </c:lineChart>
      <c:catAx>
        <c:axId val="82771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2773504"/>
        <c:crosses val="autoZero"/>
        <c:auto val="1"/>
        <c:lblAlgn val="ctr"/>
        <c:lblOffset val="100"/>
        <c:noMultiLvlLbl val="0"/>
      </c:catAx>
      <c:valAx>
        <c:axId val="8277350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82771968"/>
        <c:crosses val="autoZero"/>
        <c:crossBetween val="between"/>
      </c:valAx>
    </c:plotArea>
    <c:legend>
      <c:legendPos val="r"/>
      <c:overlay val="0"/>
    </c:legend>
    <c:plotVisOnly val="1"/>
    <c:dispBlanksAs val="zero"/>
    <c:showDLblsOverMax val="0"/>
  </c:chart>
  <c:externalData r:id="rId1">
    <c:autoUpdate val="0"/>
  </c:externalData>
</c:chartSpace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image" Target="../media/image2.png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3B0CC83-7A80-49DB-9770-3CC19E189F0E}" type="doc">
      <dgm:prSet loTypeId="urn:microsoft.com/office/officeart/2008/layout/AlternatingHexagons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E070AA9D-A9DA-4FC1-8187-E9DC795CA82F}">
      <dgm:prSet/>
      <dgm:spPr>
        <a:blipFill rotWithShape="0">
          <a:blip xmlns:r="http://schemas.openxmlformats.org/officeDocument/2006/relationships" r:embed="rId1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A950AEC6-9202-4AAA-8715-E27ADFAD1C1C}" type="sibTrans" cxnId="{8765ECCC-33B5-4F1A-89F4-F6E05A237766}">
      <dgm:prSet/>
      <dgm:spPr>
        <a:blipFill rotWithShape="0">
          <a:blip xmlns:r="http://schemas.openxmlformats.org/officeDocument/2006/relationships" r:embed="rId2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7F0B175B-267B-4FDC-AC02-71FFA613CC25}" type="parTrans" cxnId="{8765ECCC-33B5-4F1A-89F4-F6E05A237766}">
      <dgm:prSet/>
      <dgm:spPr/>
      <dgm:t>
        <a:bodyPr/>
        <a:lstStyle/>
        <a:p>
          <a:endParaRPr lang="ru-RU"/>
        </a:p>
      </dgm:t>
    </dgm:pt>
    <dgm:pt modelId="{164EB29D-2932-48CE-8848-6485069A880C}">
      <dgm:prSet/>
      <dgm:spPr>
        <a:blipFill rotWithShape="0">
          <a:blip xmlns:r="http://schemas.openxmlformats.org/officeDocument/2006/relationships" r:embed="rId3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2E8DF9AE-4F2D-4B41-8463-4376534C34E9}" type="parTrans" cxnId="{E65A267A-DA8A-474E-82EB-7D4B7788AB28}">
      <dgm:prSet/>
      <dgm:spPr/>
      <dgm:t>
        <a:bodyPr/>
        <a:lstStyle/>
        <a:p>
          <a:endParaRPr lang="ru-RU"/>
        </a:p>
      </dgm:t>
    </dgm:pt>
    <dgm:pt modelId="{2B7D08AC-A724-4BF5-AF0A-331BF82AEEC6}" type="sibTrans" cxnId="{E65A267A-DA8A-474E-82EB-7D4B7788AB28}">
      <dgm:prSet/>
      <dgm:spPr>
        <a:blipFill rotWithShape="0">
          <a:blip xmlns:r="http://schemas.openxmlformats.org/officeDocument/2006/relationships" r:embed="rId4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9E838B6-D906-43FC-A427-95FFF61808F2}">
      <dgm:prSet/>
      <dgm:spPr>
        <a:blipFill rotWithShape="0">
          <a:blip xmlns:r="http://schemas.openxmlformats.org/officeDocument/2006/relationships" r:embed="rId5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0E54D416-5910-4884-A08E-B2EABA69CBA9}" type="parTrans" cxnId="{AF9CA6FF-F325-4D17-8327-B31502A6A161}">
      <dgm:prSet/>
      <dgm:spPr/>
      <dgm:t>
        <a:bodyPr/>
        <a:lstStyle/>
        <a:p>
          <a:endParaRPr lang="ru-RU"/>
        </a:p>
      </dgm:t>
    </dgm:pt>
    <dgm:pt modelId="{F41BA4EE-1A3D-4A4C-A972-1C2C631A3FD3}" type="sibTrans" cxnId="{AF9CA6FF-F325-4D17-8327-B31502A6A161}">
      <dgm:prSet/>
      <dgm:spPr>
        <a:blipFill rotWithShape="0">
          <a:blip xmlns:r="http://schemas.openxmlformats.org/officeDocument/2006/relationships" r:embed="rId6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DCD3577A-5EDF-460F-B54F-63FF78E076AF}">
      <dgm:prSet/>
      <dgm:spPr/>
      <dgm:t>
        <a:bodyPr/>
        <a:lstStyle/>
        <a:p>
          <a:endParaRPr lang="ru-RU"/>
        </a:p>
      </dgm:t>
    </dgm:pt>
    <dgm:pt modelId="{DC040F4F-2C41-423F-B942-229F07829A03}" type="sibTrans" cxnId="{ABE08AD8-1DCC-4483-B27F-8F46CA45FA04}">
      <dgm:prSet/>
      <dgm:spPr>
        <a:blipFill rotWithShape="0">
          <a:blip xmlns:r="http://schemas.openxmlformats.org/officeDocument/2006/relationships" r:embed="rId7"/>
          <a:stretch>
            <a:fillRect/>
          </a:stretch>
        </a:blipFill>
      </dgm:spPr>
      <dgm:t>
        <a:bodyPr/>
        <a:lstStyle/>
        <a:p>
          <a:endParaRPr lang="ru-RU"/>
        </a:p>
      </dgm:t>
    </dgm:pt>
    <dgm:pt modelId="{3B77738B-7C9D-466E-820B-212FAAC12B1A}" type="parTrans" cxnId="{ABE08AD8-1DCC-4483-B27F-8F46CA45FA04}">
      <dgm:prSet/>
      <dgm:spPr/>
      <dgm:t>
        <a:bodyPr/>
        <a:lstStyle/>
        <a:p>
          <a:endParaRPr lang="ru-RU"/>
        </a:p>
      </dgm:t>
    </dgm:pt>
    <dgm:pt modelId="{395CEF01-08F1-4CFB-A4EA-A2931CD69775}" type="pres">
      <dgm:prSet presAssocID="{F3B0CC83-7A80-49DB-9770-3CC19E189F0E}" presName="Name0" presStyleCnt="0">
        <dgm:presLayoutVars>
          <dgm:chMax/>
          <dgm:chPref/>
          <dgm:dir/>
          <dgm:animLvl val="lvl"/>
        </dgm:presLayoutVars>
      </dgm:prSet>
      <dgm:spPr/>
    </dgm:pt>
    <dgm:pt modelId="{436CB5A2-FC03-4E98-A363-331DC3420E79}" type="pres">
      <dgm:prSet presAssocID="{E070AA9D-A9DA-4FC1-8187-E9DC795CA82F}" presName="composite" presStyleCnt="0"/>
      <dgm:spPr/>
    </dgm:pt>
    <dgm:pt modelId="{DA01CB95-B25C-4409-AF62-7924B38EDAF8}" type="pres">
      <dgm:prSet presAssocID="{E070AA9D-A9DA-4FC1-8187-E9DC795CA82F}" presName="Parent1" presStyleLbl="node1" presStyleIdx="0" presStyleCnt="8" custScaleX="163575" custScaleY="132698" custLinFactNeighborX="74120" custLinFactNeighborY="11175">
        <dgm:presLayoutVars>
          <dgm:chMax val="1"/>
          <dgm:chPref val="1"/>
          <dgm:bulletEnabled val="1"/>
        </dgm:presLayoutVars>
      </dgm:prSet>
      <dgm:spPr/>
    </dgm:pt>
    <dgm:pt modelId="{4C9B2921-EBD6-4CE5-A240-D4AEE4AC4DF1}" type="pres">
      <dgm:prSet presAssocID="{E070AA9D-A9DA-4FC1-8187-E9DC795CA82F}" presName="Childtext1" presStyleLbl="revTx" presStyleIdx="0" presStyleCnt="4" custLinFactNeighborX="13714" custLinFactNeighborY="-4115">
        <dgm:presLayoutVars>
          <dgm:chMax val="0"/>
          <dgm:chPref val="0"/>
          <dgm:bulletEnabled val="1"/>
        </dgm:presLayoutVars>
      </dgm:prSet>
      <dgm:spPr/>
    </dgm:pt>
    <dgm:pt modelId="{5EF31757-38B6-4D5D-91CE-A3C409A5E542}" type="pres">
      <dgm:prSet presAssocID="{E070AA9D-A9DA-4FC1-8187-E9DC795CA82F}" presName="BalanceSpacing" presStyleCnt="0"/>
      <dgm:spPr/>
    </dgm:pt>
    <dgm:pt modelId="{04DB2A9C-B3BE-4E1E-AF3B-45862F8B82D6}" type="pres">
      <dgm:prSet presAssocID="{E070AA9D-A9DA-4FC1-8187-E9DC795CA82F}" presName="BalanceSpacing1" presStyleCnt="0"/>
      <dgm:spPr/>
    </dgm:pt>
    <dgm:pt modelId="{02AF3DE6-0874-400C-B5D3-6CF436BF91E7}" type="pres">
      <dgm:prSet presAssocID="{A950AEC6-9202-4AAA-8715-E27ADFAD1C1C}" presName="Accent1Text" presStyleLbl="node1" presStyleIdx="1" presStyleCnt="8" custScaleX="167814" custScaleY="134066" custLinFactNeighborX="-8999" custLinFactNeighborY="10924"/>
      <dgm:spPr/>
    </dgm:pt>
    <dgm:pt modelId="{EB210FEB-A7F6-4BB9-8CBE-DE087477577B}" type="pres">
      <dgm:prSet presAssocID="{A950AEC6-9202-4AAA-8715-E27ADFAD1C1C}" presName="spaceBetweenRectangles" presStyleCnt="0"/>
      <dgm:spPr/>
    </dgm:pt>
    <dgm:pt modelId="{0B2BB293-70CC-4C0F-A834-63CD8D531A4D}" type="pres">
      <dgm:prSet presAssocID="{164EB29D-2932-48CE-8848-6485069A880C}" presName="composite" presStyleCnt="0"/>
      <dgm:spPr/>
    </dgm:pt>
    <dgm:pt modelId="{A4C1BC34-8A55-4AFB-BAE9-6F9E28F0F6B8}" type="pres">
      <dgm:prSet presAssocID="{164EB29D-2932-48CE-8848-6485069A880C}" presName="Parent1" presStyleLbl="node1" presStyleIdx="2" presStyleCnt="8" custScaleX="176644" custScaleY="132412" custLinFactX="-41312" custLinFactNeighborX="-100000" custLinFactNeighborY="11250">
        <dgm:presLayoutVars>
          <dgm:chMax val="1"/>
          <dgm:chPref val="1"/>
          <dgm:bulletEnabled val="1"/>
        </dgm:presLayoutVars>
      </dgm:prSet>
      <dgm:spPr/>
    </dgm:pt>
    <dgm:pt modelId="{36E68A7F-7F53-4629-9779-FE9803C5CFC6}" type="pres">
      <dgm:prSet presAssocID="{164EB29D-2932-48CE-8848-6485069A880C}" presName="Childtext1" presStyleLbl="revTx" presStyleIdx="1" presStyleCnt="4">
        <dgm:presLayoutVars>
          <dgm:chMax val="0"/>
          <dgm:chPref val="0"/>
          <dgm:bulletEnabled val="1"/>
        </dgm:presLayoutVars>
      </dgm:prSet>
      <dgm:spPr/>
    </dgm:pt>
    <dgm:pt modelId="{DEED4F7F-EB8C-4FB7-A3CF-C7C1744A9AE2}" type="pres">
      <dgm:prSet presAssocID="{164EB29D-2932-48CE-8848-6485069A880C}" presName="BalanceSpacing" presStyleCnt="0"/>
      <dgm:spPr/>
    </dgm:pt>
    <dgm:pt modelId="{D93DC21B-34C7-4367-A6CD-5467C25734F0}" type="pres">
      <dgm:prSet presAssocID="{164EB29D-2932-48CE-8848-6485069A880C}" presName="BalanceSpacing1" presStyleCnt="0"/>
      <dgm:spPr/>
    </dgm:pt>
    <dgm:pt modelId="{16729252-D60A-48FB-AD91-71C86D76DB42}" type="pres">
      <dgm:prSet presAssocID="{2B7D08AC-A724-4BF5-AF0A-331BF82AEEC6}" presName="Accent1Text" presStyleLbl="node1" presStyleIdx="3" presStyleCnt="8" custScaleX="177463" custScaleY="134681" custLinFactNeighborX="-75494" custLinFactNeighborY="16400"/>
      <dgm:spPr/>
    </dgm:pt>
    <dgm:pt modelId="{8A9C14F7-86B7-4143-AD54-573E3E651DF7}" type="pres">
      <dgm:prSet presAssocID="{2B7D08AC-A724-4BF5-AF0A-331BF82AEEC6}" presName="spaceBetweenRectangles" presStyleCnt="0"/>
      <dgm:spPr/>
    </dgm:pt>
    <dgm:pt modelId="{B04985C1-5562-45F1-90EB-BBA31E676879}" type="pres">
      <dgm:prSet presAssocID="{39E838B6-D906-43FC-A427-95FFF61808F2}" presName="composite" presStyleCnt="0"/>
      <dgm:spPr/>
    </dgm:pt>
    <dgm:pt modelId="{B4C7AC3D-008C-423C-916C-E9EAAF8B0F6A}" type="pres">
      <dgm:prSet presAssocID="{39E838B6-D906-43FC-A427-95FFF61808F2}" presName="Parent1" presStyleLbl="node1" presStyleIdx="4" presStyleCnt="8" custScaleX="179883" custScaleY="131269" custLinFactX="55479" custLinFactY="-84" custLinFactNeighborX="100000" custLinFactNeighborY="-100000">
        <dgm:presLayoutVars>
          <dgm:chMax val="1"/>
          <dgm:chPref val="1"/>
          <dgm:bulletEnabled val="1"/>
        </dgm:presLayoutVars>
      </dgm:prSet>
      <dgm:spPr/>
    </dgm:pt>
    <dgm:pt modelId="{8B145FEC-B453-4176-AD18-31D6B34BB230}" type="pres">
      <dgm:prSet presAssocID="{39E838B6-D906-43FC-A427-95FFF61808F2}" presName="Childtext1" presStyleLbl="revTx" presStyleIdx="2" presStyleCnt="4">
        <dgm:presLayoutVars>
          <dgm:chMax val="0"/>
          <dgm:chPref val="0"/>
          <dgm:bulletEnabled val="1"/>
        </dgm:presLayoutVars>
      </dgm:prSet>
      <dgm:spPr/>
    </dgm:pt>
    <dgm:pt modelId="{CE7FEAE8-4714-4696-911F-F65FF7AA7C20}" type="pres">
      <dgm:prSet presAssocID="{39E838B6-D906-43FC-A427-95FFF61808F2}" presName="BalanceSpacing" presStyleCnt="0"/>
      <dgm:spPr/>
    </dgm:pt>
    <dgm:pt modelId="{9688D910-932E-4696-8133-D0CD8B6FEFF7}" type="pres">
      <dgm:prSet presAssocID="{39E838B6-D906-43FC-A427-95FFF61808F2}" presName="BalanceSpacing1" presStyleCnt="0"/>
      <dgm:spPr/>
    </dgm:pt>
    <dgm:pt modelId="{57AF53C5-4C52-43CF-B410-6BEE9A4C6342}" type="pres">
      <dgm:prSet presAssocID="{F41BA4EE-1A3D-4A4C-A972-1C2C631A3FD3}" presName="Accent1Text" presStyleLbl="node1" presStyleIdx="5" presStyleCnt="8" custScaleX="163796" custScaleY="116165" custLinFactNeighborX="-4069" custLinFactNeighborY="16986"/>
      <dgm:spPr/>
    </dgm:pt>
    <dgm:pt modelId="{DD871C4E-9CAB-4F89-9158-9CF4DE3C89E6}" type="pres">
      <dgm:prSet presAssocID="{F41BA4EE-1A3D-4A4C-A972-1C2C631A3FD3}" presName="spaceBetweenRectangles" presStyleCnt="0"/>
      <dgm:spPr/>
    </dgm:pt>
    <dgm:pt modelId="{B7007A3F-CD25-47F2-9CB0-0E2C380337F2}" type="pres">
      <dgm:prSet presAssocID="{DCD3577A-5EDF-460F-B54F-63FF78E076AF}" presName="composite" presStyleCnt="0"/>
      <dgm:spPr/>
    </dgm:pt>
    <dgm:pt modelId="{136703B1-CD89-4F6D-BE20-7F2E6DCE027B}" type="pres">
      <dgm:prSet presAssocID="{DCD3577A-5EDF-460F-B54F-63FF78E076AF}" presName="Parent1" presStyleLbl="node1" presStyleIdx="6" presStyleCnt="8" custScaleX="17343" custScaleY="31095" custLinFactX="200000" custLinFactY="23766" custLinFactNeighborX="244030" custLinFactNeighborY="100000">
        <dgm:presLayoutVars>
          <dgm:chMax val="1"/>
          <dgm:chPref val="1"/>
          <dgm:bulletEnabled val="1"/>
        </dgm:presLayoutVars>
      </dgm:prSet>
      <dgm:spPr/>
    </dgm:pt>
    <dgm:pt modelId="{3618E468-EF3F-4F33-9EE6-0C48B5DE8ED5}" type="pres">
      <dgm:prSet presAssocID="{DCD3577A-5EDF-460F-B54F-63FF78E076AF}" presName="Childtext1" presStyleLbl="revTx" presStyleIdx="3" presStyleCnt="4">
        <dgm:presLayoutVars>
          <dgm:chMax val="0"/>
          <dgm:chPref val="0"/>
          <dgm:bulletEnabled val="1"/>
        </dgm:presLayoutVars>
      </dgm:prSet>
      <dgm:spPr/>
    </dgm:pt>
    <dgm:pt modelId="{B27466C9-AFED-4D54-9E4B-8EAC22E928DD}" type="pres">
      <dgm:prSet presAssocID="{DCD3577A-5EDF-460F-B54F-63FF78E076AF}" presName="BalanceSpacing" presStyleCnt="0"/>
      <dgm:spPr/>
    </dgm:pt>
    <dgm:pt modelId="{E2D26297-1DDC-4D91-A1DE-86C45E356765}" type="pres">
      <dgm:prSet presAssocID="{DCD3577A-5EDF-460F-B54F-63FF78E076AF}" presName="BalanceSpacing1" presStyleCnt="0"/>
      <dgm:spPr/>
    </dgm:pt>
    <dgm:pt modelId="{79E8C4C8-AED1-4544-94C7-88AB805DF2EF}" type="pres">
      <dgm:prSet presAssocID="{DC040F4F-2C41-423F-B942-229F07829A03}" presName="Accent1Text" presStyleLbl="node1" presStyleIdx="7" presStyleCnt="8" custScaleX="175586" custScaleY="118986" custLinFactNeighborX="35204" custLinFactNeighborY="-91841"/>
      <dgm:spPr/>
    </dgm:pt>
  </dgm:ptLst>
  <dgm:cxnLst>
    <dgm:cxn modelId="{C0AD1703-17D3-4629-B842-C0F1DE9F51B9}" type="presOf" srcId="{F3B0CC83-7A80-49DB-9770-3CC19E189F0E}" destId="{395CEF01-08F1-4CFB-A4EA-A2931CD69775}" srcOrd="0" destOrd="0" presId="urn:microsoft.com/office/officeart/2008/layout/AlternatingHexagons"/>
    <dgm:cxn modelId="{FA690010-1380-4CA8-864E-9F1FC6196DA1}" type="presOf" srcId="{DC040F4F-2C41-423F-B942-229F07829A03}" destId="{79E8C4C8-AED1-4544-94C7-88AB805DF2EF}" srcOrd="0" destOrd="0" presId="urn:microsoft.com/office/officeart/2008/layout/AlternatingHexagons"/>
    <dgm:cxn modelId="{FFCFC11C-C925-4261-A935-8D5C95CD90B1}" type="presOf" srcId="{39E838B6-D906-43FC-A427-95FFF61808F2}" destId="{B4C7AC3D-008C-423C-916C-E9EAAF8B0F6A}" srcOrd="0" destOrd="0" presId="urn:microsoft.com/office/officeart/2008/layout/AlternatingHexagons"/>
    <dgm:cxn modelId="{08345B37-A211-4B51-A54B-3EC4854EAF8D}" type="presOf" srcId="{A950AEC6-9202-4AAA-8715-E27ADFAD1C1C}" destId="{02AF3DE6-0874-400C-B5D3-6CF436BF91E7}" srcOrd="0" destOrd="0" presId="urn:microsoft.com/office/officeart/2008/layout/AlternatingHexagons"/>
    <dgm:cxn modelId="{F677D240-1716-45D8-8276-EA8DC90466DB}" type="presOf" srcId="{E070AA9D-A9DA-4FC1-8187-E9DC795CA82F}" destId="{DA01CB95-B25C-4409-AF62-7924B38EDAF8}" srcOrd="0" destOrd="0" presId="urn:microsoft.com/office/officeart/2008/layout/AlternatingHexagons"/>
    <dgm:cxn modelId="{E65A267A-DA8A-474E-82EB-7D4B7788AB28}" srcId="{F3B0CC83-7A80-49DB-9770-3CC19E189F0E}" destId="{164EB29D-2932-48CE-8848-6485069A880C}" srcOrd="1" destOrd="0" parTransId="{2E8DF9AE-4F2D-4B41-8463-4376534C34E9}" sibTransId="{2B7D08AC-A724-4BF5-AF0A-331BF82AEEC6}"/>
    <dgm:cxn modelId="{79B9BE85-36F8-4917-9D90-2356739C9D3C}" type="presOf" srcId="{DCD3577A-5EDF-460F-B54F-63FF78E076AF}" destId="{136703B1-CD89-4F6D-BE20-7F2E6DCE027B}" srcOrd="0" destOrd="0" presId="urn:microsoft.com/office/officeart/2008/layout/AlternatingHexagons"/>
    <dgm:cxn modelId="{B7993987-49FF-4725-8503-5812A8B2E241}" type="presOf" srcId="{F41BA4EE-1A3D-4A4C-A972-1C2C631A3FD3}" destId="{57AF53C5-4C52-43CF-B410-6BEE9A4C6342}" srcOrd="0" destOrd="0" presId="urn:microsoft.com/office/officeart/2008/layout/AlternatingHexagons"/>
    <dgm:cxn modelId="{6226968E-8E10-4D74-BCFF-FC6CCC7ED7B8}" type="presOf" srcId="{164EB29D-2932-48CE-8848-6485069A880C}" destId="{A4C1BC34-8A55-4AFB-BAE9-6F9E28F0F6B8}" srcOrd="0" destOrd="0" presId="urn:microsoft.com/office/officeart/2008/layout/AlternatingHexagons"/>
    <dgm:cxn modelId="{8765ECCC-33B5-4F1A-89F4-F6E05A237766}" srcId="{F3B0CC83-7A80-49DB-9770-3CC19E189F0E}" destId="{E070AA9D-A9DA-4FC1-8187-E9DC795CA82F}" srcOrd="0" destOrd="0" parTransId="{7F0B175B-267B-4FDC-AC02-71FFA613CC25}" sibTransId="{A950AEC6-9202-4AAA-8715-E27ADFAD1C1C}"/>
    <dgm:cxn modelId="{ABE08AD8-1DCC-4483-B27F-8F46CA45FA04}" srcId="{F3B0CC83-7A80-49DB-9770-3CC19E189F0E}" destId="{DCD3577A-5EDF-460F-B54F-63FF78E076AF}" srcOrd="3" destOrd="0" parTransId="{3B77738B-7C9D-466E-820B-212FAAC12B1A}" sibTransId="{DC040F4F-2C41-423F-B942-229F07829A03}"/>
    <dgm:cxn modelId="{2D0F24E1-6634-4A06-9F0F-5AC53449C3A5}" type="presOf" srcId="{2B7D08AC-A724-4BF5-AF0A-331BF82AEEC6}" destId="{16729252-D60A-48FB-AD91-71C86D76DB42}" srcOrd="0" destOrd="0" presId="urn:microsoft.com/office/officeart/2008/layout/AlternatingHexagons"/>
    <dgm:cxn modelId="{AF9CA6FF-F325-4D17-8327-B31502A6A161}" srcId="{F3B0CC83-7A80-49DB-9770-3CC19E189F0E}" destId="{39E838B6-D906-43FC-A427-95FFF61808F2}" srcOrd="2" destOrd="0" parTransId="{0E54D416-5910-4884-A08E-B2EABA69CBA9}" sibTransId="{F41BA4EE-1A3D-4A4C-A972-1C2C631A3FD3}"/>
    <dgm:cxn modelId="{E2FC71B1-A0AE-4AA1-A743-A1BEB5666689}" type="presParOf" srcId="{395CEF01-08F1-4CFB-A4EA-A2931CD69775}" destId="{436CB5A2-FC03-4E98-A363-331DC3420E79}" srcOrd="0" destOrd="0" presId="urn:microsoft.com/office/officeart/2008/layout/AlternatingHexagons"/>
    <dgm:cxn modelId="{EED29145-7EBB-4199-8B75-05FA35A15E06}" type="presParOf" srcId="{436CB5A2-FC03-4E98-A363-331DC3420E79}" destId="{DA01CB95-B25C-4409-AF62-7924B38EDAF8}" srcOrd="0" destOrd="0" presId="urn:microsoft.com/office/officeart/2008/layout/AlternatingHexagons"/>
    <dgm:cxn modelId="{770ED81E-4F4D-4C1D-B152-A8391673A0EF}" type="presParOf" srcId="{436CB5A2-FC03-4E98-A363-331DC3420E79}" destId="{4C9B2921-EBD6-4CE5-A240-D4AEE4AC4DF1}" srcOrd="1" destOrd="0" presId="urn:microsoft.com/office/officeart/2008/layout/AlternatingHexagons"/>
    <dgm:cxn modelId="{395DDC49-9EE0-4D54-B0D7-CBBDF905319C}" type="presParOf" srcId="{436CB5A2-FC03-4E98-A363-331DC3420E79}" destId="{5EF31757-38B6-4D5D-91CE-A3C409A5E542}" srcOrd="2" destOrd="0" presId="urn:microsoft.com/office/officeart/2008/layout/AlternatingHexagons"/>
    <dgm:cxn modelId="{EE1F1623-4953-4C4E-8C3E-7A8916FBB575}" type="presParOf" srcId="{436CB5A2-FC03-4E98-A363-331DC3420E79}" destId="{04DB2A9C-B3BE-4E1E-AF3B-45862F8B82D6}" srcOrd="3" destOrd="0" presId="urn:microsoft.com/office/officeart/2008/layout/AlternatingHexagons"/>
    <dgm:cxn modelId="{0C49FBD9-5FAB-45D4-846A-D11D59E2A482}" type="presParOf" srcId="{436CB5A2-FC03-4E98-A363-331DC3420E79}" destId="{02AF3DE6-0874-400C-B5D3-6CF436BF91E7}" srcOrd="4" destOrd="0" presId="urn:microsoft.com/office/officeart/2008/layout/AlternatingHexagons"/>
    <dgm:cxn modelId="{F79CCFAF-0CCC-49BD-B399-4FD7C4DFC8F0}" type="presParOf" srcId="{395CEF01-08F1-4CFB-A4EA-A2931CD69775}" destId="{EB210FEB-A7F6-4BB9-8CBE-DE087477577B}" srcOrd="1" destOrd="0" presId="urn:microsoft.com/office/officeart/2008/layout/AlternatingHexagons"/>
    <dgm:cxn modelId="{AD3E844D-5416-41B1-8937-6AF9211ABA0C}" type="presParOf" srcId="{395CEF01-08F1-4CFB-A4EA-A2931CD69775}" destId="{0B2BB293-70CC-4C0F-A834-63CD8D531A4D}" srcOrd="2" destOrd="0" presId="urn:microsoft.com/office/officeart/2008/layout/AlternatingHexagons"/>
    <dgm:cxn modelId="{A8356299-8C9E-449D-871F-621896B217A5}" type="presParOf" srcId="{0B2BB293-70CC-4C0F-A834-63CD8D531A4D}" destId="{A4C1BC34-8A55-4AFB-BAE9-6F9E28F0F6B8}" srcOrd="0" destOrd="0" presId="urn:microsoft.com/office/officeart/2008/layout/AlternatingHexagons"/>
    <dgm:cxn modelId="{5406D603-F0D3-4E71-ADE6-618698D9ABAA}" type="presParOf" srcId="{0B2BB293-70CC-4C0F-A834-63CD8D531A4D}" destId="{36E68A7F-7F53-4629-9779-FE9803C5CFC6}" srcOrd="1" destOrd="0" presId="urn:microsoft.com/office/officeart/2008/layout/AlternatingHexagons"/>
    <dgm:cxn modelId="{BBAE103E-8EE2-4CDA-A689-A86444F0361B}" type="presParOf" srcId="{0B2BB293-70CC-4C0F-A834-63CD8D531A4D}" destId="{DEED4F7F-EB8C-4FB7-A3CF-C7C1744A9AE2}" srcOrd="2" destOrd="0" presId="urn:microsoft.com/office/officeart/2008/layout/AlternatingHexagons"/>
    <dgm:cxn modelId="{5813C3C6-CC96-4282-B3F1-4F1682C801D8}" type="presParOf" srcId="{0B2BB293-70CC-4C0F-A834-63CD8D531A4D}" destId="{D93DC21B-34C7-4367-A6CD-5467C25734F0}" srcOrd="3" destOrd="0" presId="urn:microsoft.com/office/officeart/2008/layout/AlternatingHexagons"/>
    <dgm:cxn modelId="{DC83FBE9-9C73-4700-944F-1874A0104E3C}" type="presParOf" srcId="{0B2BB293-70CC-4C0F-A834-63CD8D531A4D}" destId="{16729252-D60A-48FB-AD91-71C86D76DB42}" srcOrd="4" destOrd="0" presId="urn:microsoft.com/office/officeart/2008/layout/AlternatingHexagons"/>
    <dgm:cxn modelId="{100A2EA8-3551-41E0-8B22-D1A84333A93A}" type="presParOf" srcId="{395CEF01-08F1-4CFB-A4EA-A2931CD69775}" destId="{8A9C14F7-86B7-4143-AD54-573E3E651DF7}" srcOrd="3" destOrd="0" presId="urn:microsoft.com/office/officeart/2008/layout/AlternatingHexagons"/>
    <dgm:cxn modelId="{607D17CE-AB33-4EB3-93DF-5E86B6901505}" type="presParOf" srcId="{395CEF01-08F1-4CFB-A4EA-A2931CD69775}" destId="{B04985C1-5562-45F1-90EB-BBA31E676879}" srcOrd="4" destOrd="0" presId="urn:microsoft.com/office/officeart/2008/layout/AlternatingHexagons"/>
    <dgm:cxn modelId="{8709F751-CB9F-46B0-A6E0-57A1D9AABDC3}" type="presParOf" srcId="{B04985C1-5562-45F1-90EB-BBA31E676879}" destId="{B4C7AC3D-008C-423C-916C-E9EAAF8B0F6A}" srcOrd="0" destOrd="0" presId="urn:microsoft.com/office/officeart/2008/layout/AlternatingHexagons"/>
    <dgm:cxn modelId="{C7F56E00-B6F6-4EA5-AAB1-36105008E6A7}" type="presParOf" srcId="{B04985C1-5562-45F1-90EB-BBA31E676879}" destId="{8B145FEC-B453-4176-AD18-31D6B34BB230}" srcOrd="1" destOrd="0" presId="urn:microsoft.com/office/officeart/2008/layout/AlternatingHexagons"/>
    <dgm:cxn modelId="{03346F5C-360C-4500-A18A-A64DD37F3497}" type="presParOf" srcId="{B04985C1-5562-45F1-90EB-BBA31E676879}" destId="{CE7FEAE8-4714-4696-911F-F65FF7AA7C20}" srcOrd="2" destOrd="0" presId="urn:microsoft.com/office/officeart/2008/layout/AlternatingHexagons"/>
    <dgm:cxn modelId="{37F704FF-E2F3-4A41-B3E7-BEEC071A7657}" type="presParOf" srcId="{B04985C1-5562-45F1-90EB-BBA31E676879}" destId="{9688D910-932E-4696-8133-D0CD8B6FEFF7}" srcOrd="3" destOrd="0" presId="urn:microsoft.com/office/officeart/2008/layout/AlternatingHexagons"/>
    <dgm:cxn modelId="{FD516B29-76C5-42E0-92D6-48D8E5CAE0A5}" type="presParOf" srcId="{B04985C1-5562-45F1-90EB-BBA31E676879}" destId="{57AF53C5-4C52-43CF-B410-6BEE9A4C6342}" srcOrd="4" destOrd="0" presId="urn:microsoft.com/office/officeart/2008/layout/AlternatingHexagons"/>
    <dgm:cxn modelId="{E5D81D83-DE5C-49FE-819E-609E0C1A7D05}" type="presParOf" srcId="{395CEF01-08F1-4CFB-A4EA-A2931CD69775}" destId="{DD871C4E-9CAB-4F89-9158-9CF4DE3C89E6}" srcOrd="5" destOrd="0" presId="urn:microsoft.com/office/officeart/2008/layout/AlternatingHexagons"/>
    <dgm:cxn modelId="{3235EFA4-4537-471D-AE6B-6464EFB4F66C}" type="presParOf" srcId="{395CEF01-08F1-4CFB-A4EA-A2931CD69775}" destId="{B7007A3F-CD25-47F2-9CB0-0E2C380337F2}" srcOrd="6" destOrd="0" presId="urn:microsoft.com/office/officeart/2008/layout/AlternatingHexagons"/>
    <dgm:cxn modelId="{696FB479-AB8A-446C-A33A-46E1EA17AB4F}" type="presParOf" srcId="{B7007A3F-CD25-47F2-9CB0-0E2C380337F2}" destId="{136703B1-CD89-4F6D-BE20-7F2E6DCE027B}" srcOrd="0" destOrd="0" presId="urn:microsoft.com/office/officeart/2008/layout/AlternatingHexagons"/>
    <dgm:cxn modelId="{EE65745D-E053-470B-98F8-0FDF9B0474BE}" type="presParOf" srcId="{B7007A3F-CD25-47F2-9CB0-0E2C380337F2}" destId="{3618E468-EF3F-4F33-9EE6-0C48B5DE8ED5}" srcOrd="1" destOrd="0" presId="urn:microsoft.com/office/officeart/2008/layout/AlternatingHexagons"/>
    <dgm:cxn modelId="{CFD64E85-8506-401E-9D85-44C9EBF19B77}" type="presParOf" srcId="{B7007A3F-CD25-47F2-9CB0-0E2C380337F2}" destId="{B27466C9-AFED-4D54-9E4B-8EAC22E928DD}" srcOrd="2" destOrd="0" presId="urn:microsoft.com/office/officeart/2008/layout/AlternatingHexagons"/>
    <dgm:cxn modelId="{F5A31072-D123-40E6-A033-B9F2EC8E895D}" type="presParOf" srcId="{B7007A3F-CD25-47F2-9CB0-0E2C380337F2}" destId="{E2D26297-1DDC-4D91-A1DE-86C45E356765}" srcOrd="3" destOrd="0" presId="urn:microsoft.com/office/officeart/2008/layout/AlternatingHexagons"/>
    <dgm:cxn modelId="{8F045AE7-EB53-47F9-93C9-BF085D0AA71E}" type="presParOf" srcId="{B7007A3F-CD25-47F2-9CB0-0E2C380337F2}" destId="{79E8C4C8-AED1-4544-94C7-88AB805DF2EF}" srcOrd="4" destOrd="0" presId="urn:microsoft.com/office/officeart/2008/layout/AlternatingHexagon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A01CB95-B25C-4409-AF62-7924B38EDAF8}">
      <dsp:nvSpPr>
        <dsp:cNvPr id="0" name=""/>
        <dsp:cNvSpPr/>
      </dsp:nvSpPr>
      <dsp:spPr>
        <a:xfrm rot="5400000">
          <a:off x="5029380" y="78906"/>
          <a:ext cx="1451553" cy="1556699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1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kern="1200"/>
        </a:p>
      </dsp:txBody>
      <dsp:txXfrm rot="-5400000">
        <a:off x="5236258" y="373405"/>
        <a:ext cx="1037799" cy="967702"/>
      </dsp:txXfrm>
    </dsp:sp>
    <dsp:sp modelId="{4C9B2921-EBD6-4CE5-A240-D4AEE4AC4DF1}">
      <dsp:nvSpPr>
        <dsp:cNvPr id="0" name=""/>
        <dsp:cNvSpPr/>
      </dsp:nvSpPr>
      <dsp:spPr>
        <a:xfrm>
          <a:off x="5721907" y="379844"/>
          <a:ext cx="1220766" cy="65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2AF3DE6-0874-400C-B5D3-6CF436BF91E7}">
      <dsp:nvSpPr>
        <dsp:cNvPr id="0" name=""/>
        <dsp:cNvSpPr/>
      </dsp:nvSpPr>
      <dsp:spPr>
        <a:xfrm rot="5400000">
          <a:off x="3203070" y="55990"/>
          <a:ext cx="1466517" cy="1597040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2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 rot="-5400000">
        <a:off x="3403982" y="365672"/>
        <a:ext cx="1064694" cy="977678"/>
      </dsp:txXfrm>
    </dsp:sp>
    <dsp:sp modelId="{A4C1BC34-8A55-4AFB-BAE9-6F9E28F0F6B8}">
      <dsp:nvSpPr>
        <dsp:cNvPr id="0" name=""/>
        <dsp:cNvSpPr/>
      </dsp:nvSpPr>
      <dsp:spPr>
        <a:xfrm rot="5400000">
          <a:off x="2464863" y="1322027"/>
          <a:ext cx="1448424" cy="1681073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3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kern="1200"/>
        </a:p>
      </dsp:txBody>
      <dsp:txXfrm rot="-5400000">
        <a:off x="2628718" y="1679755"/>
        <a:ext cx="1120715" cy="965616"/>
      </dsp:txXfrm>
    </dsp:sp>
    <dsp:sp modelId="{36E68A7F-7F53-4629-9779-FE9803C5CFC6}">
      <dsp:nvSpPr>
        <dsp:cNvPr id="0" name=""/>
        <dsp:cNvSpPr/>
      </dsp:nvSpPr>
      <dsp:spPr>
        <a:xfrm>
          <a:off x="2837301" y="1711339"/>
          <a:ext cx="1181387" cy="65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6729252-D60A-48FB-AD91-71C86D76DB42}">
      <dsp:nvSpPr>
        <dsp:cNvPr id="0" name=""/>
        <dsp:cNvSpPr/>
      </dsp:nvSpPr>
      <dsp:spPr>
        <a:xfrm rot="5400000">
          <a:off x="4106633" y="1374464"/>
          <a:ext cx="1473244" cy="1688867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4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 rot="-5400000">
        <a:off x="4280300" y="1727816"/>
        <a:ext cx="1125911" cy="982162"/>
      </dsp:txXfrm>
    </dsp:sp>
    <dsp:sp modelId="{B4C7AC3D-008C-423C-916C-E9EAAF8B0F6A}">
      <dsp:nvSpPr>
        <dsp:cNvPr id="0" name=""/>
        <dsp:cNvSpPr/>
      </dsp:nvSpPr>
      <dsp:spPr>
        <a:xfrm rot="5400000">
          <a:off x="5811468" y="1377946"/>
          <a:ext cx="1435921" cy="1711898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5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67640" tIns="167640" rIns="167640" bIns="167640" numCol="1" spcCol="1270" anchor="ctr" anchorCtr="0">
          <a:noAutofit/>
        </a:bodyPr>
        <a:lstStyle/>
        <a:p>
          <a:pPr marL="0" lvl="0" indent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4400" kern="1200"/>
        </a:p>
      </dsp:txBody>
      <dsp:txXfrm rot="-5400000">
        <a:off x="5958796" y="1755254"/>
        <a:ext cx="1141266" cy="957281"/>
      </dsp:txXfrm>
    </dsp:sp>
    <dsp:sp modelId="{8B145FEC-B453-4176-AD18-31D6B34BB230}">
      <dsp:nvSpPr>
        <dsp:cNvPr id="0" name=""/>
        <dsp:cNvSpPr/>
      </dsp:nvSpPr>
      <dsp:spPr>
        <a:xfrm>
          <a:off x="5554492" y="3000528"/>
          <a:ext cx="1220766" cy="65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57AF53C5-4C52-43CF-B410-6BEE9A4C6342}">
      <dsp:nvSpPr>
        <dsp:cNvPr id="0" name=""/>
        <dsp:cNvSpPr/>
      </dsp:nvSpPr>
      <dsp:spPr>
        <a:xfrm rot="5400000">
          <a:off x="3347895" y="2735096"/>
          <a:ext cx="1270702" cy="1558802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6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 rot="-5400000">
        <a:off x="3463645" y="3090930"/>
        <a:ext cx="1039202" cy="847134"/>
      </dsp:txXfrm>
    </dsp:sp>
    <dsp:sp modelId="{136703B1-CD89-4F6D-BE20-7F2E6DCE027B}">
      <dsp:nvSpPr>
        <dsp:cNvPr id="0" name=""/>
        <dsp:cNvSpPr/>
      </dsp:nvSpPr>
      <dsp:spPr>
        <a:xfrm rot="5400000">
          <a:off x="8589548" y="4931981"/>
          <a:ext cx="340141" cy="165048"/>
        </a:xfrm>
        <a:prstGeom prst="hexagon">
          <a:avLst>
            <a:gd name="adj" fmla="val 25000"/>
            <a:gd name="vf" fmla="val 11547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1100" kern="1200"/>
        </a:p>
      </dsp:txBody>
      <dsp:txXfrm rot="-5400000">
        <a:off x="8697522" y="4886534"/>
        <a:ext cx="124192" cy="255943"/>
      </dsp:txXfrm>
    </dsp:sp>
    <dsp:sp modelId="{3618E468-EF3F-4F33-9EE6-0C48B5DE8ED5}">
      <dsp:nvSpPr>
        <dsp:cNvPr id="0" name=""/>
        <dsp:cNvSpPr/>
      </dsp:nvSpPr>
      <dsp:spPr>
        <a:xfrm>
          <a:off x="2837301" y="4203875"/>
          <a:ext cx="1181387" cy="65632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9E8C4C8-AED1-4544-94C7-88AB805DF2EF}">
      <dsp:nvSpPr>
        <dsp:cNvPr id="0" name=""/>
        <dsp:cNvSpPr/>
      </dsp:nvSpPr>
      <dsp:spPr>
        <a:xfrm rot="5400000">
          <a:off x="5245958" y="2691908"/>
          <a:ext cx="1301560" cy="1671004"/>
        </a:xfrm>
        <a:prstGeom prst="hexagon">
          <a:avLst>
            <a:gd name="adj" fmla="val 25000"/>
            <a:gd name="vf" fmla="val 115470"/>
          </a:avLst>
        </a:prstGeom>
        <a:blipFill rotWithShape="0">
          <a:blip xmlns:r="http://schemas.openxmlformats.org/officeDocument/2006/relationships" r:embed="rId7"/>
          <a:stretch>
            <a:fillRect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ru-RU" sz="3600" kern="1200"/>
        </a:p>
      </dsp:txBody>
      <dsp:txXfrm rot="-5400000">
        <a:off x="5339737" y="3093557"/>
        <a:ext cx="1114002" cy="86770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AlternatingHexagons">
  <dgm:title val=""/>
  <dgm:desc val=""/>
  <dgm:catLst>
    <dgm:cat type="list" pri="15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lin">
      <dgm:param type="linDir" val="fromT"/>
    </dgm:alg>
    <dgm:shape xmlns:r="http://schemas.openxmlformats.org/officeDocument/2006/relationships" r:blip="">
      <dgm:adjLst/>
    </dgm:shape>
    <dgm:constrLst>
      <dgm:constr type="primFontSz" for="des" forName="Parent1" val="65"/>
      <dgm:constr type="primFontSz" for="des" forName="Childtext1" refType="primFontSz" refFor="des" refForName="Parent1" op="lte"/>
      <dgm:constr type="w" for="ch" forName="composite" refType="w"/>
      <dgm:constr type="h" for="ch" forName="composite" refType="h"/>
      <dgm:constr type="h" for="ch" forName="spaceBetweenRectangles" refType="w" refFor="ch" refForName="composite" fact="-0.042"/>
      <dgm:constr type="sp" refType="h" refFor="ch" refForName="composite" op="equ" fact="0.1"/>
    </dgm:constrLst>
    <dgm:forEach name="nodesForEach" axis="ch" ptType="node">
      <dgm:layoutNode name="composite">
        <dgm:alg type="composite">
          <dgm:param type="ar" val="3.6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hoose name="Name3">
              <dgm:if name="Name4" axis="self" ptType="node" func="posOdd" op="equ" val="1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/>
                  <dgm:constr type="h" for="ch" forName="BalanceSpacing" refType="h" fact="0.1"/>
                  <dgm:constr type="l" for="ch" forName="BalanceSpacing1" refType="w" fact="0.69"/>
                  <dgm:constr type="t" for="ch" forName="BalanceSpacing1" refType="h" fact="0.2"/>
                  <dgm:constr type="w" for="ch" forName="BalanceSpacing1" refType="w" fact="0.31"/>
                  <dgm:constr type="h" for="ch" forName="BalanceSpacing1" refType="h" fact="0.6"/>
                </dgm:constrLst>
              </dgm:if>
              <dgm:else name="Name5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  <dgm:constr type="l" for="ch" forName="BalanceSpacing1" refType="w" fact="0"/>
                  <dgm:constr type="t" for="ch" forName="BalanceSpacing1" refType="h" fact="0.2"/>
                  <dgm:constr type="w" for="ch" forName="BalanceSpacing1" refType="w" fact="0.3"/>
                  <dgm:constr type="h" for="ch" forName="BalanceSpacing1" refType="h" fact="0.6"/>
                </dgm:constrLst>
              </dgm:else>
            </dgm:choose>
          </dgm:if>
          <dgm:else name="Name6">
            <dgm:choose name="Name7">
              <dgm:if name="Name8" axis="self" ptType="node" func="posOdd" op="equ" val="1">
                <dgm:constrLst>
                  <dgm:constr type="l" for="ch" forName="Accent1" refType="w" fact="0.571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571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3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"/>
                  <dgm:constr type="t" for="ch" forName="Childtext1" refType="h" fact="0.2"/>
                  <dgm:constr type="w" for="ch" forName="Childtext1" refType="w" fact="0.3"/>
                  <dgm:constr type="h" for="ch" forName="Childtext1" refType="h" fact="0.6"/>
                  <dgm:constr type="l" for="ch" forName="BalanceSpacing" refType="w" fact="0.82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if>
              <dgm:else name="Name9">
                <dgm:constrLst>
                  <dgm:constr type="l" for="ch" forName="Accent1" refType="w" fact="0.18"/>
                  <dgm:constr type="t" for="ch" forName="Accent1" refType="h" fact="0"/>
                  <dgm:constr type="h" for="ch" forName="Accent1" refType="h"/>
                  <dgm:constr type="w" for="ch" forName="Accent1" refType="h" fact="0.87"/>
                  <dgm:constr type="l" for="ch" forName="Accent1Text" refType="w" fact="0.18"/>
                  <dgm:constr type="t" for="ch" forName="Accent1Text" refType="h" fact="0"/>
                  <dgm:constr type="h" for="ch" forName="Accent1Text" refType="h"/>
                  <dgm:constr type="w" for="ch" forName="Accent1Text" refType="h" fact="0.87"/>
                  <dgm:constr type="l" for="ch" forName="Parent1" refType="w" fact="0.441"/>
                  <dgm:constr type="t" for="ch" forName="Parent1" refType="h" fact="0"/>
                  <dgm:constr type="h" for="ch" forName="Parent1" refType="h"/>
                  <dgm:constr type="w" for="ch" forName="Parent1" refType="h" fact="0.87"/>
                  <dgm:constr type="l" for="ch" forName="Childtext1" refType="w" fact="0.69"/>
                  <dgm:constr type="t" for="ch" forName="Childtext1" refType="h" fact="0.2"/>
                  <dgm:constr type="w" for="ch" forName="Childtext1" refType="w" fact="0.31"/>
                  <dgm:constr type="h" for="ch" forName="Childtext1" refType="h" fact="0.6"/>
                  <dgm:constr type="l" for="ch" forName="BalanceSpacing" refType="w" fact="0"/>
                  <dgm:constr type="t" for="ch" forName="BalanceSpacing" refType="h" fact="0"/>
                  <dgm:constr type="w" for="ch" forName="BalanceSpacing" refType="w" fact="0.18"/>
                  <dgm:constr type="h" for="ch" forName="BalanceSpacing" refType="h"/>
                </dgm:constrLst>
              </dgm:else>
            </dgm:choose>
          </dgm:else>
        </dgm:choose>
        <dgm:layoutNode name="Parent1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rot="90" type="hexagon" r:blip="">
            <dgm:adjLst>
              <dgm:adj idx="1" val="0.25"/>
              <dgm:adj idx="2" val="1.1547"/>
            </dgm:adjLst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1" styleLbl="revTx">
          <dgm:varLst>
            <dgm:chMax val="0"/>
            <dgm:chPref val="0"/>
            <dgm:bulletEnabled val="1"/>
          </dgm:varLst>
          <dgm:choose name="Name10">
            <dgm:if name="Name11" func="var" arg="dir" op="equ" val="norm">
              <dgm:choose name="Name12">
                <dgm:if name="Name13" axis="self" ptType="node" func="posOdd" op="equ" val="1">
                  <dgm:alg type="tx">
                    <dgm:param type="parTxLTRAlign" val="l"/>
                  </dgm:alg>
                </dgm:if>
                <dgm:else name="Name14">
                  <dgm:alg type="tx">
                    <dgm:param type="parTxLTRAlign" val="r"/>
                  </dgm:alg>
                </dgm:else>
              </dgm:choose>
            </dgm:if>
            <dgm:else name="Name15">
              <dgm:choose name="Name16">
                <dgm:if name="Name17" axis="self" ptType="node" func="posOdd" op="equ" val="1">
                  <dgm:alg type="tx">
                    <dgm:param type="parTxLTRAlign" val="r"/>
                  </dgm:alg>
                </dgm:if>
                <dgm:else name="Name18">
                  <dgm:alg type="tx">
                    <dgm:param type="parTxLTRAlign" val="l"/>
                  </dgm:alg>
                </dgm:else>
              </dgm:choose>
            </dgm:else>
          </dgm:choose>
          <dgm:shape xmlns:r="http://schemas.openxmlformats.org/officeDocument/2006/relationships" type="rect" r:blip="">
            <dgm:adjLst/>
          </dgm:shape>
          <dgm:presOf axis="des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BalanceSpacing">
          <dgm:alg type="sp"/>
          <dgm:shape xmlns:r="http://schemas.openxmlformats.org/officeDocument/2006/relationships" r:blip="">
            <dgm:adjLst/>
          </dgm:shape>
        </dgm:layoutNode>
        <dgm:layoutNode name="BalanceSpacing1">
          <dgm:alg type="sp"/>
          <dgm:shape xmlns:r="http://schemas.openxmlformats.org/officeDocument/2006/relationships" r:blip="">
            <dgm:adjLst/>
          </dgm:shape>
        </dgm:layoutNode>
        <dgm:forEach name="Name19" axis="followSib" ptType="sibTrans" hideLastTrans="0" cnt="1">
          <dgm:layoutNode name="Accent1Text" styleLbl="node1">
            <dgm:alg type="tx"/>
            <dgm:shape xmlns:r="http://schemas.openxmlformats.org/officeDocument/2006/relationships" rot="90" type="hexagon" r:blip="">
              <dgm:adjLst>
                <dgm:adj idx="1" val="0.25"/>
                <dgm:adj idx="2" val="1.1547"/>
              </dgm:adjLst>
            </dgm:shape>
            <dgm:presOf axis="self" ptType="sibTrans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forEach>
      </dgm:layoutNode>
      <dgm:forEach name="Name2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0.29114</cdr:y>
    </cdr:from>
    <cdr:to>
      <cdr:x>0.93477</cdr:x>
      <cdr:y>0.39089</cdr:y>
    </cdr:to>
    <cdr:sp macro="" textlink="">
      <cdr:nvSpPr>
        <cdr:cNvPr id="2" name="Скругленный прямоугольник 1"/>
        <cdr:cNvSpPr/>
      </cdr:nvSpPr>
      <cdr:spPr>
        <a:xfrm xmlns:a="http://schemas.openxmlformats.org/drawingml/2006/main">
          <a:off x="0" y="1781949"/>
          <a:ext cx="4139147" cy="610528"/>
        </a:xfrm>
        <a:prstGeom xmlns:a="http://schemas.openxmlformats.org/drawingml/2006/main" prst="roundRect">
          <a:avLst/>
        </a:prstGeom>
        <a:ln xmlns:a="http://schemas.openxmlformats.org/drawingml/2006/main">
          <a:noFill/>
        </a:ln>
      </cdr:spPr>
      <cdr:txBody>
        <a:bodyPr xmlns:a="http://schemas.openxmlformats.org/drawingml/2006/main" wrap="square" lIns="77194" tIns="38597" rIns="77194" bIns="38597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ysClr val="windowText" lastClr="000000"/>
              </a:solidFill>
              <a:latin typeface="Arial" charset="0"/>
              <a:cs typeface="Arial" charset="0"/>
            </a:defRPr>
          </a:lvl9pPr>
        </a:lstStyle>
        <a:p xmlns:a="http://schemas.openxmlformats.org/drawingml/2006/main">
          <a:pPr algn="ctr"/>
          <a:r>
            <a:rPr lang="ru-RU" sz="1400" dirty="0">
              <a:latin typeface="Century Gothic" pitchFamily="34" charset="0"/>
              <a:cs typeface="Times New Roman" pitchFamily="18" charset="0"/>
            </a:rPr>
            <a:t>Отраслевой разрез предприятий МСП (%):</a:t>
          </a:r>
        </a:p>
      </cdr:txBody>
    </cdr:sp>
  </cdr:relSizeAnchor>
  <cdr:relSizeAnchor xmlns:cdr="http://schemas.openxmlformats.org/drawingml/2006/chartDrawing">
    <cdr:from>
      <cdr:x>0</cdr:x>
      <cdr:y>0.2101</cdr:y>
    </cdr:from>
    <cdr:to>
      <cdr:x>1</cdr:x>
      <cdr:y>0.27044</cdr:y>
    </cdr:to>
    <cdr:sp macro="" textlink="">
      <cdr:nvSpPr>
        <cdr:cNvPr id="3" name="TextBox 14"/>
        <cdr:cNvSpPr txBox="1"/>
      </cdr:nvSpPr>
      <cdr:spPr>
        <a:xfrm xmlns:a="http://schemas.openxmlformats.org/drawingml/2006/main">
          <a:off x="0" y="1285936"/>
          <a:ext cx="4968027" cy="369332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1pPr>
          <a:lvl2pPr marL="457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2pPr>
          <a:lvl3pPr marL="914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3pPr>
          <a:lvl4pPr marL="1371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4pPr>
          <a:lvl5pPr marL="18288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5pPr>
          <a:lvl6pPr marL="22860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6pPr>
          <a:lvl7pPr marL="27432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7pPr>
          <a:lvl8pPr marL="32004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8pPr>
          <a:lvl9pPr marL="3657600" algn="l" defTabSz="914400" rtl="0" eaLnBrk="1" latinLnBrk="0" hangingPunct="1">
            <a:defRPr sz="1800" kern="1200">
              <a:solidFill>
                <a:sysClr val="windowText" lastClr="000000"/>
              </a:solidFill>
              <a:latin typeface="Calibri"/>
            </a:defRPr>
          </a:lvl9pPr>
        </a:lstStyle>
        <a:p xmlns:a="http://schemas.openxmlformats.org/drawingml/2006/main">
          <a:r>
            <a:rPr lang="ru-RU" dirty="0">
              <a:solidFill>
                <a:sysClr val="window" lastClr="FFFFFF"/>
              </a:solidFill>
              <a:latin typeface="Times New Roman" pitchFamily="18" charset="0"/>
              <a:cs typeface="Times New Roman" pitchFamily="18" charset="0"/>
            </a:rPr>
            <a:t>Показатели социально-экономического развития</a:t>
          </a: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521612B-5CF7-4C6F-9F93-44E703055B7D}" type="datetimeFigureOut">
              <a:rPr lang="ru-RU" smtClean="0"/>
              <a:pPr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89AE302-982C-42FD-8ECE-7D7ADE87F83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63067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79707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409131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28995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08502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0659" name="Заметки 2"/>
          <p:cNvSpPr>
            <a:spLocks noGrp="1"/>
          </p:cNvSpPr>
          <p:nvPr>
            <p:ph type="body" idx="1"/>
          </p:nvPr>
        </p:nvSpPr>
        <p:spPr>
          <a:xfrm>
            <a:off x="96317" y="4077691"/>
            <a:ext cx="6665368" cy="5064844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indent="461681" algn="just"/>
            <a:endParaRPr lang="ru-RU" altLang="ru-RU" sz="1400" b="1" dirty="0">
              <a:latin typeface="Times New Roman" pitchFamily="18" charset="0"/>
            </a:endParaRPr>
          </a:p>
        </p:txBody>
      </p:sp>
      <p:sp>
        <p:nvSpPr>
          <p:cNvPr id="70660" name="Номер слайда 3"/>
          <p:cNvSpPr txBox="1">
            <a:spLocks noGrp="1"/>
          </p:cNvSpPr>
          <p:nvPr/>
        </p:nvSpPr>
        <p:spPr bwMode="auto">
          <a:xfrm>
            <a:off x="6453148" y="8913714"/>
            <a:ext cx="403219" cy="228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861" tIns="46431" rIns="92861" bIns="46431" anchor="b"/>
          <a:lstStyle>
            <a:lvl1pPr defTabSz="92392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defTabSz="923925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92392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fld id="{A9ABD711-0C31-4604-93EF-27E655390A25}" type="slidenum">
              <a:rPr lang="ru-RU" altLang="ru-RU" sz="1200"/>
              <a:pPr algn="r" eaLnBrk="1" hangingPunct="1"/>
              <a:t>4</a:t>
            </a:fld>
            <a:endParaRPr lang="ru-RU" altLang="ru-RU" sz="120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5</a:t>
            </a:fld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5501439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12359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320741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84069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89AE302-982C-42FD-8ECE-7D7ADE87F837}" type="slidenum">
              <a:rPr lang="ru-RU" smtClean="0"/>
              <a:pPr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396605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4/5/2023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diagramLayout" Target="../diagrams/layout1.xml"/><Relationship Id="rId7" Type="http://schemas.openxmlformats.org/officeDocument/2006/relationships/image" Target="../media/image9.jpe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1.jpeg"/><Relationship Id="rId4" Type="http://schemas.openxmlformats.org/officeDocument/2006/relationships/image" Target="../media/image70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chart" Target="../charts/chart3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2.xml"/><Relationship Id="rId5" Type="http://schemas.openxmlformats.org/officeDocument/2006/relationships/chart" Target="../charts/chart1.xml"/><Relationship Id="rId4" Type="http://schemas.openxmlformats.org/officeDocument/2006/relationships/image" Target="../media/image1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hyperlink" Target="http://www.yarensk.ru/city/investplatforms/investplatforms.php" TargetMode="Externa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hyperlink" Target="http://www.yarensk.ru/city/economika/programmy/programmy2014/programmy2014.php" TargetMode="Externa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7.xml"/><Relationship Id="rId6" Type="http://schemas.openxmlformats.org/officeDocument/2006/relationships/hyperlink" Target="mailto:-29@yandex.ru" TargetMode="External"/><Relationship Id="rId5" Type="http://schemas.openxmlformats.org/officeDocument/2006/relationships/hyperlink" Target="mailto::" TargetMode="External"/><Relationship Id="rId4" Type="http://schemas.openxmlformats.org/officeDocument/2006/relationships/hyperlink" Target="http://www.yarensk.ru/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chart" Target="../charts/chart6.xml"/><Relationship Id="rId5" Type="http://schemas.openxmlformats.org/officeDocument/2006/relationships/chart" Target="../charts/chart5.xml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7" Type="http://schemas.openxmlformats.org/officeDocument/2006/relationships/image" Target="../media/image2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5" Type="http://schemas.openxmlformats.org/officeDocument/2006/relationships/chart" Target="../charts/chart10.xml"/><Relationship Id="rId4" Type="http://schemas.openxmlformats.org/officeDocument/2006/relationships/chart" Target="../charts/chart9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Схема 2"/>
          <p:cNvGraphicFramePr/>
          <p:nvPr>
            <p:extLst>
              <p:ext uri="{D42A27DB-BD31-4B8C-83A1-F6EECF244321}">
                <p14:modId xmlns:p14="http://schemas.microsoft.com/office/powerpoint/2010/main" val="1455137542"/>
              </p:ext>
            </p:extLst>
          </p:nvPr>
        </p:nvGraphicFramePr>
        <p:xfrm>
          <a:off x="0" y="1844824"/>
          <a:ext cx="9612560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Прямоугольник 7"/>
          <p:cNvSpPr/>
          <p:nvPr/>
        </p:nvSpPr>
        <p:spPr>
          <a:xfrm>
            <a:off x="0" y="0"/>
            <a:ext cx="9144000" cy="142873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4800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475656" y="727486"/>
            <a:ext cx="6840760" cy="6298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pPr algn="ctr"/>
            <a:r>
              <a:rPr lang="ru-RU" sz="21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Ленского муниципального  района</a:t>
            </a:r>
            <a:endParaRPr lang="ru-RU" i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Архангельской области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14480" y="0"/>
            <a:ext cx="599330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000" i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Инвестиционный паспорт</a:t>
            </a:r>
          </a:p>
        </p:txBody>
      </p:sp>
      <p:pic>
        <p:nvPicPr>
          <p:cNvPr id="12" name="Picture 12" descr="ГЕРБ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CECECE"/>
              </a:clrFrom>
              <a:clrTo>
                <a:srgbClr val="CECEC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6250" y="142876"/>
            <a:ext cx="1016726" cy="12144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6" name="Picture 2" descr="Герб района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0"/>
            <a:ext cx="1331640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1116332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755576" y="692696"/>
            <a:ext cx="6336704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Разработка месторождений полезных ископаемых и производство строительных материалов.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территории района расположены месторождения общераспространенных полезных ископаемых: глинистое сырье, песков и песчано-гравийной смеси,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строительного грунта, торфа.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Разведанные месторождения полезных ископаемых могут стать основой для развития новых видов производств.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настоящее время производство строительных материалов представлено предприятием по производству железобетонных конструкций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Продолжится разработка месторождений песков и песчано-гравийной смеси (ПГС) (сконцентрированы преимущественно в пойме реки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 вблизи наиболее крупных населенных пунктов: с. Яренск,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Урдома, п.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Литвино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Месторождения разрабатываются строительными и ремонтно-дорожными предприятиями по мере необходимости в сырье. Из 74 месторождений песков и ПГС в настоящее время считаются эксплуатируемыми 28 объектов.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2225" name="Picture 1" descr="C:\Users\Пятиева ТН\Desktop\f_5d6823c2babd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96136" y="3573016"/>
            <a:ext cx="295232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2226" name="Picture 2" descr="C:\Users\Пятиева ТН\Desktop\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3573016"/>
            <a:ext cx="3096344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5" name="Прямоугольник 4"/>
          <p:cNvSpPr/>
          <p:nvPr/>
        </p:nvSpPr>
        <p:spPr>
          <a:xfrm>
            <a:off x="251520" y="0"/>
            <a:ext cx="266429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Отрасли  экономики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/>
          <p:cNvSpPr txBox="1"/>
          <p:nvPr/>
        </p:nvSpPr>
        <p:spPr>
          <a:xfrm>
            <a:off x="827584" y="900584"/>
            <a:ext cx="4248472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Строительство.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территории муниципального образования «Ленский муниципальный район» нет специализированной строительной организации В небольших объемах строительство ведет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ЛПУ МГ ООО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Газпромтрансгаз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Ухта» и индивидуальные застройщики. Для выполнения подрядных работ привлекаются строительные организации Республики Коми,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Котласского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района. В 2020 году  планируется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1.Реконструкция линейного объекта «Водопровод в с. Яренск»: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-реконструкция сетей водоснабжения-13,2 км.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-строительство сетей водоснабжения- 7,4 км.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-строительство станции водоочистки с привязкой к водозаборной скважинам, водонапорной башне и разводящим сетям в с. Яренск, производительность 500 куб.м. в сутки.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строительство водозабора, производительность 500 куб.м. в сутки.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 2.Строительство сетей водоотведения в с. Яренск-2,8 км.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</a:t>
            </a:r>
            <a:r>
              <a:rPr lang="ru-RU" sz="1200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Строительство автомобильной дороги «Заболотье - Сольвычегодск-Яренск» на участке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Фоминская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–Слободчиково, в т.ч. мост-8,2 км.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 Переселение из ветхого и аварийного жилого фонда.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1202" name="Picture 2" descr="C:\Users\Пятиева ТН\Desktop\iseyztszbaznssthso_vuziiupmnjlkqucv_scplbqlbed_uxlmmhglpo_ejw_128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64088" y="3284984"/>
            <a:ext cx="3415928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1203" name="Picture 3" descr="C:\Users\Пятиева ТН\Desktop\82c07b5f08dae1544dd53fdd5c98b2a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92080" y="836712"/>
            <a:ext cx="3312368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467545" y="0"/>
            <a:ext cx="324036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Отрасли экономики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ctangle 13"/>
          <p:cNvSpPr>
            <a:spLocks noChangeArrowheads="1"/>
          </p:cNvSpPr>
          <p:nvPr/>
        </p:nvSpPr>
        <p:spPr bwMode="auto">
          <a:xfrm>
            <a:off x="6357950" y="1000108"/>
            <a:ext cx="2786050" cy="2735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Century Gothic" pitchFamily="34" charset="0"/>
              </a:rPr>
              <a:t>из них – 108 коров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85720" y="0"/>
            <a:ext cx="464347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Основные </a:t>
            </a:r>
            <a:r>
              <a:rPr lang="ru-RU" dirty="0" err="1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сельхозтоваропроизводители</a:t>
            </a:r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 descr="18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24128" y="4509121"/>
            <a:ext cx="2929528" cy="1944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18" name="Picture 10" descr="http://evehealth.ru/wp-content/uploads/2016/10/16img1065_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12360" y="1628800"/>
            <a:ext cx="1048691" cy="74781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3020" name="Picture 12" descr="http://biomiks.com/upload/medialibrary/578/578f7a20ce4adbaa2a44f2250aea282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3429000"/>
            <a:ext cx="1080120" cy="7269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Picture 2" descr="http://simg.sputnik.ru/?key=33612469e8ee099514e3079f8352764f37d56325"/>
          <p:cNvPicPr>
            <a:picLocks noChangeAspect="1" noChangeArrowheads="1"/>
          </p:cNvPicPr>
          <p:nvPr/>
        </p:nvPicPr>
        <p:blipFill>
          <a:blip r:embed="rId5" cstate="print"/>
          <a:srcRect t="9706" r="6522" b="2948"/>
          <a:stretch>
            <a:fillRect/>
          </a:stretch>
        </p:blipFill>
        <p:spPr bwMode="auto">
          <a:xfrm>
            <a:off x="2411760" y="4509120"/>
            <a:ext cx="3071802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6" name="Rectangle 13"/>
          <p:cNvSpPr>
            <a:spLocks noChangeArrowheads="1"/>
          </p:cNvSpPr>
          <p:nvPr/>
        </p:nvSpPr>
        <p:spPr bwMode="auto">
          <a:xfrm>
            <a:off x="6072166" y="428604"/>
            <a:ext cx="3071834" cy="27352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Century Gothic" pitchFamily="34" charset="0"/>
              </a:rPr>
              <a:t>Общее поголовье КРС на 01.01.2020 год</a:t>
            </a:r>
            <a:endParaRPr lang="ru-RU" sz="1050" dirty="0">
              <a:latin typeface="Century Gothic" pitchFamily="34" charset="0"/>
            </a:endParaRPr>
          </a:p>
        </p:txBody>
      </p:sp>
      <p:sp>
        <p:nvSpPr>
          <p:cNvPr id="17" name="Oval 25"/>
          <p:cNvSpPr>
            <a:spLocks noChangeArrowheads="1"/>
          </p:cNvSpPr>
          <p:nvPr/>
        </p:nvSpPr>
        <p:spPr bwMode="auto">
          <a:xfrm>
            <a:off x="4929190" y="357166"/>
            <a:ext cx="1375539" cy="75561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8" name="Овал 17"/>
          <p:cNvSpPr/>
          <p:nvPr/>
        </p:nvSpPr>
        <p:spPr>
          <a:xfrm>
            <a:off x="4929190" y="433130"/>
            <a:ext cx="928694" cy="586199"/>
          </a:xfrm>
          <a:prstGeom prst="ellipse">
            <a:avLst/>
          </a:prstGeom>
          <a:solidFill>
            <a:srgbClr val="FFC000"/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1"/>
                </a:solidFill>
                <a:latin typeface="Calibri" pitchFamily="34" charset="0"/>
              </a:rPr>
              <a:t>197 голов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0" name="Rectangle 13"/>
          <p:cNvSpPr>
            <a:spLocks noChangeArrowheads="1"/>
          </p:cNvSpPr>
          <p:nvPr/>
        </p:nvSpPr>
        <p:spPr bwMode="auto">
          <a:xfrm>
            <a:off x="6072198" y="2500306"/>
            <a:ext cx="2786050" cy="826868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Century Gothic" pitchFamily="34" charset="0"/>
              </a:rPr>
              <a:t>За 2019 год произведено: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Century Gothic" pitchFamily="34" charset="0"/>
              </a:rPr>
              <a:t>Молока – более 467 тонн.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Century Gothic" pitchFamily="34" charset="0"/>
              </a:rPr>
              <a:t>Мясо – 60,1 тонны.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ru-RU" sz="1050" dirty="0">
              <a:latin typeface="Century Gothic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251520" y="54868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6" name="TextBox 25"/>
          <p:cNvSpPr txBox="1"/>
          <p:nvPr/>
        </p:nvSpPr>
        <p:spPr>
          <a:xfrm>
            <a:off x="683568" y="620689"/>
            <a:ext cx="4248472" cy="3877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Сельское хозяйство</a:t>
            </a:r>
            <a:r>
              <a:rPr lang="ru-RU" dirty="0"/>
              <a:t>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Площадь сельскохозяйственных угодий в районе составляет  24,06 тыс. га – 2% от площади района.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Наибольшую долю в структуре сельскохозяйственных угодий составляют кормовые угодья (сенокосы и пастбища) – 15,53 тыс. га (73,3%), на пахотные земли приходятся всего 5,65 тыс. га (26,7%). Основная площадь сельскохозяйственных угодий сосредоточена в 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поселениях.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Основной сельскохозяйственной специализацией является молочное животноводство, картофелеводство и выращивание овощей.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2019 году объем продукции сельского хозяйства в хозяйствах всех категорий составил 107,6 млн. рублей, в том числе  продукция растениеводства 73,2 млн. рублей,  продукция животноводства 34,4 млн. рублей.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Основной объем сельскохозяйственной продукции производится в личных подсобных хозяйствах. Население занято в основном огородничеством и разведением скота. В хозяйствах всех категорий содержится 197 голов КРС, в том числе 108 коров,  свиней -22.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142844" y="359352"/>
            <a:ext cx="8317588" cy="6232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indent="449263" algn="just" fontAlgn="base">
              <a:spcBef>
                <a:spcPct val="0"/>
              </a:spcBef>
              <a:spcAft>
                <a:spcPct val="0"/>
              </a:spcAft>
            </a:pPr>
            <a:endParaRPr kumimoji="0" lang="ru-RU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Железнодорожный транспорт.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Железные дороги являются важнейшей составной частью транспортной системы Ленского района. Территорию Ленского района обслуживает преимущественно двухпутная неэлектрифицированная железная дорога общего пользования Коноша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Котлас-Узловой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Микунь – Воркута, её протяжённость на территории района составляет 43 км. Она обеспечивает преимущественно транзитные для района связи Республики Коми, а также основной объем транспортных связей юго-востока Архангельской области.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Ленском районе расположены следующие железнодорожные станции: Светик,  Слободчиково, Урдома, Тыва.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Автомобильные дороги.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Автодороги на территории МО «Ленский муниципальный район» представлены дорогами регионального или межмуниципального значения и местного значения. Дороги федерального значения отсутствуют.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Суммарная протяжённость дорог, расположенных на территории МО «Ленский муниципальный район»,  составляет 515,63км.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Обслуживающая район сеть автодорог относительно развита, основной проблемой является состояние дорожного покрытия. Острой проблемой является отсутствие мостовых переходов через р.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Основной автодорогой, обеспечивающей связь с общей автодорожной сетью, является автодорога «Котлас - Сольвычегодск - Яренск» и её продолжение дорога «Вогваздино – Яренск».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Пассажирский транспорт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Транспортное обслуживание в районе осуществляют муниципальное Ленское пассажирское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автопредприятие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частные предприниматели. Имеется автовокзал, расположенный в с. Яренск. Он располагается в капитальном здании, реконструкция не требуется.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Внутренний водный транспорт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В муниципальном образовании «Ленский  муниципальный район» функционировал до 1990х гг. внутренний водный транспорт. В границах района протекает бывшая судоходная река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На сегодняшний день габариты не поддерживаются. Используется, в основном, маломерный флот.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Воздушный транспорт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В МО «Ленский муниципальный район» действуют две вертолётные площадки, в с. Яренск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Урдома. Осуществляются полёты пожарной и санитарной авиации.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Трубопроводный транспорт.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Заметную роль в экономике района играют расположенные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 обслуживающие магистральные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нефте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и газопроводы.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 территории района,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поселение, проходят магистральный нефтепровод «Ухта-Ярославль» в одном коридоре с магистральным газопроводом «Ухта-Торжок». Эксплуатацией и обслуживанием магистрального газопровода занимается филиал ООО «Газпром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трансгаз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Ухта»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-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ЛПУ МГ (Линейное производственное управление магистральных газопроводов).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Перекачку нефти по нефтепроводу осуществляет нефтеперекачивающая станция "Урдома" (НПС "Урдома") ОАО «Северные магистральные нефтепроводы». 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300" b="1" i="0" u="none" strike="noStrike" cap="none" normalizeH="0" baseline="0" dirty="0">
              <a:ln>
                <a:noFill/>
              </a:ln>
              <a:solidFill>
                <a:schemeClr val="tx1"/>
              </a:solidFill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14282" y="0"/>
            <a:ext cx="46623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Транспортные сооружения и коммуникации</a:t>
            </a:r>
            <a:endParaRPr lang="ru-RU" dirty="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83568" y="764704"/>
            <a:ext cx="6552728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Связь, телефонизация.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Основным поставщиком услуг стационарной телефонной связи является Архангельский филиал ПАО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Ростелеком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», имеющий на своем балансе городские и сельские АТС.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районе широкомасштабно развивается оптоволоконная связь,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IP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-телефония,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Internet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Все абоненты района имеют выход на междугородную и международную сеть. Юридические лица обеспечены стационарной телефонной связью на 100%. Все общеобразовательные учреждения района подключены к сети Интернет на скорости не менее 128 кбит/с.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Малое предпринимательство.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По данным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Статрегистра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Росстата по Архангельской области и НАО  на 01.01.2020 года  на территории МО «Ленский муниципальный район» зарегистрировано 185 индивидуальных предпринимателей.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Создание условий развития малого бизнеса  - одно из приоритетных направлений социально-экономической политики администрации района, так как малое предпринимательство является резервом, дающим возможность поднять жизненный уровень населения.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качестве наиболее перспективных направлений развития малого бизнеса рассматриваются: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лесозаготовка и первичная лесопереработка;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сельское хозяйство и переработка сельхозпродукции;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отрасли потребительского рынка, развитие приемно-закупочной деятельности,  ремонт и техническое обслуживание автотранспорта;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производство пищевых продуктов, строительных материалов;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заготовка и переработка дикорастущего сырья;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придорожный сервис;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строительные услуги, в том числе в жилищном и дорожном хозяйстве;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услуги жилищно-коммунального сектора;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рекреация и туризм, сфера ремесел и народно-художественных промыслов, организация туристических пеших и водных маршрутов, оздоровительно-спортивных лагерей, турбаз.</a:t>
            </a:r>
          </a:p>
          <a:p>
            <a:endParaRPr lang="ru-RU" sz="1200" dirty="0"/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7" name="Picture 81" descr="https://www.sakhatimes.ru/upload/iblock/ded/dedad32ab7373c2b0d777cd6581c0034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76256" y="3429000"/>
            <a:ext cx="2074405" cy="158417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Инфраструктура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1560" y="404664"/>
            <a:ext cx="8280920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Электроснабжение.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Электроснабжение Ленского района осуществляется от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электроподстанций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Архангельской энергосистемы.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Установленная мощность трансформаторов основных распределительных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электроподстанций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Ленского района составляет 49 МВА, силовых – 63 МВА.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Потребители  района получают электроэнергию через распределительные сети 10/0,4 кВ.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Максимальная нагрузка по району составляет около 20 МВт.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Максимальная электрическая нагрузка жилищно-коммунального сектора по Ленскому району в целом на первую очередь составит 5,0 МВт, на расчетный срок – 5,5 МВт. Годовое электропотребление ЖКС по району составит 21,7 млн. кВтч и 28,8 млн. кВтч соответственно.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Потребление электроэнергии составит к 2020 г.  около 180 млн. кВтч. Покрытие электрических нагрузок Ленского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энергоузла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предусматривается от Архангельской энергосистемы, за счет развития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электросетевого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хозяйства.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Теплоснабжение.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районе находятся 23 источника теплоснабжения, 43 котла, тепловая мощность в сутки-13,5 Гкал/час.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Прокладка тепловых сетей, в основном, подземная, в непроходных железобетонных каналах. Тип изоляции теплосетей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шлако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и минеральная вата. Протяженность теплосетей с пенополиуретановой (ППУ) изоляцией незначительна. Протяженность тепловых и паровых сетей в двухтрубном исчислении 31,54 км.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Котельные в п. Урдома и с. Яренск работают на природном газе.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Теплоснабжение капитальной застройки и социальной сферы населенных пунктов района обеспечивается теплоснабжением от существующих котельных, с учётом их реконструкции и переводом на природный газ (перевод котельных на газ в с.Яренск осуществлен в 2016 году), а также от новых котельных и индивидуальных отопительных систем (печей, котлов, газогенераторов и др.).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Водопроводно-канализационное хозяйство.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 районе функционируют 7 водопроводов, протяженностью 52,8 км., производственная мощность водопровода-2,0 тыс. куб.м.в сутки. Установленная пропускная способность очистных сооружений 0,3 тыс.м3 в сутки. Одиночное протяженность канализационных сетей-41,6 км. В 2020 году запланировано проведение реконструкции сетей водоснабжения в с. Яренск.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Газификация.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Газоснабжение Ленского района осуществляется природным и сжиженным газом. По территории района проходит магистральный газопровод «Ямал – Центр» 2 нитки Ø 1420 мм и магистральный газопровод «СРТО – Торжок»  Ø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1220 мм. Западнее п. Урдома располагается компрессорные станции: «Урдома» и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Новоурдомская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». На территории Ленского района сооружено 2 ГРС: ГРС «Урдома» и ГРС «Яренск».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настоящее время газифицированы следующие населенные пункты Ленского района: 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 и с. Яренск, в данных населенных пунктах ежегодно газифицируется жилой фонд. Уровень газификации в районе низкий,  проводится комплекс мероприятий по газификации. Аварийных участков на газопроводах нет. Ведется постоянное обслуживание и контроль за состоянием системы газопроводов, сооружений и технических устройств на них.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Потребителями сжиженного газа в районе являются: население, прочие потребители.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3528" y="548680"/>
            <a:ext cx="6480720" cy="679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Образование.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Система образования Ленского муниципального района представлена сетью образовательных учреждений.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районе расположены 15 дошкольных образовательных учреждений. Численность детей, получающих дошкольную образовательную услугу, на 1 января 2020 года составила 697. В 2020 году запланировано начало строительства детского сада на 220 мест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Система общеобразовательных учреждений района представлена  8  школами с числом обучающихся на 1533 человека. В 2020 году планируется начало строительства начальной школы на 320 мест в с. Яренск.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Развивается система дополнительного образования детей. В районе функционируют 2 учреждения дополнительного образования детей с контингентом учащихся 1303 человека.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Здравоохранение.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Структура учреждений здравоохранения представлена центральной районной больницей,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участковой больницей,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Литвиновской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Козьминской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врачебными амбулаториями. Из общего количества коек: круглосуточных – 61 койка, дневного пребывания - 27 коек, мощность амбулаторно-поликлинических учреждений (число посещений в смену) -364.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На территории района расположено 16 фельдшерско-акушерских пунктов.	В ГБУЗ АО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Яренская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центральная районная больница» работает (по состоянию на 01.01.2020) 27 врачей, 106 - средних медицинских работников.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    В 2020 году планируется начало строительства больницы на 16 стационарных коек и 7 коек дневного стационара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 и  строительство фельдшерского- акушерского пункта в с. Лена.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Учреждения культуры.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муниципальном районе работает 4 учреждения культуры, в том числе: -муниципальное бюджетное учреждение культуры «Центр народной культуры и туризма»,  который объединяет 9 домов культуры и клубов с численностью мест в зрительных залах 724;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-муниципальное бюджетное учреждение культуры «Центр культуры и досуга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», в которое входят 3 дома культуры и клуба с численностью мест в зрительных залах 214;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-муниципальное бюджетное учреждение культуры «Ленская межпоселенческая библиотека»,  в  состав которой входит 10 библиотек с библиотечным фондом 76,8 тыс. экз. (на 01.01.2020), численность читателей 4,9 тыс. человек;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муниципальное бюджетное учреждение культуры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Яренский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краеведческий музей».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	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51520" y="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chemeClr val="bg2"/>
                </a:solidFill>
              </a:rPr>
              <a:t>Социальная сфера</a:t>
            </a:r>
          </a:p>
        </p:txBody>
      </p:sp>
      <p:pic>
        <p:nvPicPr>
          <p:cNvPr id="84994" name="Picture 2" descr="C:\Users\Пятиева ТН\Desktop\обр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732240" y="692696"/>
            <a:ext cx="216024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4995" name="Picture 3" descr="C:\Users\Пятиева ТН\Desktop\ea1d2d42c99c45379e839ee63268f9ba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04248" y="2492896"/>
            <a:ext cx="2187672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7106" name="Picture 2" descr="C:\Users\Пятиева ТН\Desktop\pddJZA5nuwg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4437112"/>
            <a:ext cx="237626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21" name="Rectangle 5"/>
          <p:cNvSpPr>
            <a:spLocks noChangeArrowheads="1"/>
          </p:cNvSpPr>
          <p:nvPr/>
        </p:nvSpPr>
        <p:spPr bwMode="auto">
          <a:xfrm rot="10800000" flipV="1">
            <a:off x="611560" y="515473"/>
            <a:ext cx="6408712" cy="63094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      </a:t>
            </a:r>
            <a:r>
              <a:rPr kumimoji="0" lang="ru-RU" sz="12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Туризм.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Основная задача – организация комплексных маршрутов сельского, культурно-познавательного, экологического, спортивно-оздоровительного и паломнического туризма.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границах Ленского района можно выделить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подцентры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рекреационной деятельности: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село Яренск - центр культурно-познавательного туризма (строительство гостиницы и гостевого дома, строительство детских оздоровительных лагерей);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с. Козьмино, 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Богослово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д. Суходол (строительство детских оздоровительных лагерей).  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Отдельные туристско-рекреационные комплексы формируются: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с. Яренск – центр традиционных ремесел;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Юргино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 – строительство туристической деревни; создание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конно-спортивного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клуба (обучение верховой езде, организация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конно-спортивных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маршрутов по живописным ландшафтам долины р.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);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д. Суходол (МО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 – строительство турбазы, организация экстремальных путешествий - сплавы на байдарках, рыбной ловли, сбора грибов и ягод;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Сойга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– строительство гостевых домов и придорожных кафе;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Туглим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Козьминское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 – паломнический центр. Реставрация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ц.Благовещения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(1710 г.);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с. Лена (МО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Козьминское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 - паломнический центр,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подцентр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культурно-познавательного туризма. Реставрация двух культовых комплексов (конец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в.):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Спасская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Успенская (1757 г.). Реставрация культовых комплексов, торговых рядов. Строительство гостевого дома.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Цилиба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(МО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Козьминское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 – паломнический центр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селе Яренск располагается величественное сооружение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XVIII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века –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Спасо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 Преображенский собор, в монументальной архитектуре которого слились воедино европейский готический стиль и традиции русского зодчества. В фондах музея более 14 тысяч предметов. Палеонтологические собрания, археологические и нумизматические экспонаты, подлинные костюмы и предметы быта жителей Вычегодского края, пермская деревянная скульптура </a:t>
            </a:r>
            <a:r>
              <a:rPr lang="en-US" sz="1200" dirty="0">
                <a:latin typeface="Times New Roman" pitchFamily="18" charset="0"/>
                <a:cs typeface="Times New Roman" pitchFamily="18" charset="0"/>
              </a:rPr>
              <a:t>XVII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века и уникальный иконостас Царский врат. Кроме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Спасо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- Преображенского собора есть еще церковь всех Святых, построенная на месте деревянной, которая в 1863 году по ветхости была снесена. В 1863 году новая каменная церковь построена надворным советником Павлом Андриановичем Кочневым по благословению епископа Вологодского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Великопермского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Христофора.</a:t>
            </a:r>
            <a:r>
              <a:rPr lang="ru-RU" sz="1200" dirty="0"/>
              <a:t>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настоящее время в районе имеются 9 гостиниц (с.Яренск и п.Урдома) на 303 места.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6024" name="Picture 8" descr="C:\Users\Пятиева ТН\Desktop\s12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948264" y="2780928"/>
            <a:ext cx="2016224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6025" name="Picture 9" descr="C:\Users\Пятиева ТН\Desktop\237720264d4c403e4e60c4873ad4f86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76256" y="836713"/>
            <a:ext cx="2186211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Picture 6" descr="C:\Documents and Settings\RogovskayaTN\Мои документы\Культура\Мои рисунки\Фото\памятники ист\КокшароваСВ\P1010003-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509120"/>
            <a:ext cx="2160239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1" name="Rectangle 1"/>
          <p:cNvSpPr>
            <a:spLocks noChangeArrowheads="1"/>
          </p:cNvSpPr>
          <p:nvPr/>
        </p:nvSpPr>
        <p:spPr bwMode="auto">
          <a:xfrm>
            <a:off x="611560" y="74711"/>
            <a:ext cx="158417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Бренд.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7042" name="Picture 2" descr="eF5giJNPhFU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620688"/>
            <a:ext cx="2808312" cy="37233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355976" y="692696"/>
            <a:ext cx="460851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«Яренск-Родина Зимы» - так называется туристический бренд, который   с 2012 года стал очень популярным в Архангельской области и за ее пределами. Яренск вошел в Сказочную карту России как родина Матушки Зимы. Популярность проекта ширится и растет.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Ежегодно 21 декабря у Матушки Зимы в Яренске по традиции празднуется день рождения и проводится фестиваль «Снежное кружево Зимы».  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Резиденция Зимы располагается в старинном доме купца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Ешкилева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в котором многое сохранилось в первозданном виде, а часть интерьера стилизована под старину и сказку. Великолепный трон Зимы, красивые костюмы изготовлены местными мастерами.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Матушка Зима в своей резиденции ведет приемы-экскурсии для детей и взрослых под символическим названием «Сказки Ленского леса», проводятся развлекательные и игровые программы со сказочными героями, мастер-классы, приемы по случаю торжества, катание на лошадях.</a:t>
            </a:r>
          </a:p>
          <a:p>
            <a:endParaRPr lang="ru-RU" sz="1200" dirty="0"/>
          </a:p>
        </p:txBody>
      </p:sp>
      <p:pic>
        <p:nvPicPr>
          <p:cNvPr id="6" name="Picture 4" descr="C:\Users\Пятиева ТН\Desktop\3wh-gWO-xP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4509120"/>
            <a:ext cx="2520280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4149080"/>
            <a:ext cx="2719536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C:\Users\Пятиева ТН\Desktop\f0077aacfc896430ebe35b244cf6b6b1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 rot="21154383">
            <a:off x="5974967" y="4386564"/>
            <a:ext cx="2678877" cy="18266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Rectangle 1"/>
          <p:cNvSpPr>
            <a:spLocks noChangeArrowheads="1"/>
          </p:cNvSpPr>
          <p:nvPr/>
        </p:nvSpPr>
        <p:spPr bwMode="auto">
          <a:xfrm>
            <a:off x="467544" y="517628"/>
            <a:ext cx="4824536" cy="13849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just" fontAlgn="base">
              <a:spcBef>
                <a:spcPct val="0"/>
              </a:spcBef>
              <a:spcAft>
                <a:spcPct val="0"/>
              </a:spcAft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Физкультура и спорт.</a:t>
            </a:r>
            <a:r>
              <a:rPr lang="ru-RU" sz="1400" dirty="0"/>
              <a:t> В Ленском муниципальном районе на 1 января 2020 года имеется 58 спортивных сооружения, из них 20 спортивных залов, 24 плоскостных спортивных сооружения, 1 плавательный бассейн. В 2020 году планируется начало строительства физкультурно-оздоровительного комплекса в с. Яренск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 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8066" name="Picture 2" descr="C:\Users\Пятиева ТН\Desktop\cabecera-neurfeedback-1100x50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3608" y="2132856"/>
            <a:ext cx="6985000" cy="33190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Rectangle 1"/>
          <p:cNvSpPr>
            <a:spLocks noChangeArrowheads="1"/>
          </p:cNvSpPr>
          <p:nvPr/>
        </p:nvSpPr>
        <p:spPr bwMode="auto">
          <a:xfrm>
            <a:off x="3929058" y="928670"/>
            <a:ext cx="5072098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450850" algn="l"/>
              </a:tabLst>
            </a:pPr>
            <a:r>
              <a:rPr kumimoji="0" lang="ru-RU" sz="12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ahoma" pitchFamily="34" charset="0"/>
                <a:ea typeface="Tahoma" pitchFamily="34" charset="0"/>
                <a:cs typeface="Tahoma" pitchFamily="34" charset="0"/>
              </a:rPr>
              <a:t>	</a:t>
            </a:r>
          </a:p>
        </p:txBody>
      </p:sp>
      <p:sp>
        <p:nvSpPr>
          <p:cNvPr id="66562" name="Rectangle 2"/>
          <p:cNvSpPr>
            <a:spLocks noChangeArrowheads="1"/>
          </p:cNvSpPr>
          <p:nvPr/>
        </p:nvSpPr>
        <p:spPr bwMode="auto">
          <a:xfrm>
            <a:off x="107504" y="305151"/>
            <a:ext cx="6179008" cy="526297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ru-RU" sz="1200" dirty="0"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Дорогие друзья!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Представляю Вашему вниманию  инвестиционный паспорт  Ленского муниципального района Архангельской области, в котором собран инвестиционный  материал, направленный на создание  продуктивной основы  диалога местной власти и инвестора.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 Привлечение инвестиций – одно из основных направлений  деятельности Администрации муниципального района. Мы придаем огромное значение  экономической стабильности, повышению уровня и качества жизни населения, обеспечению комфортных условий его проживания, ставим перед собой  задачу по проведению  активной деятельности, направленной на привлечение инвесторов, способных реализовать  перспективные проекты.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Потенциального инвестора  к нам может привлечь выгодное транспортно-географическое  положение, неиспользованный потенциал  природных и трудовых ресурсов, развитая гидрографическая сеть.     Район привлекателен  по экологической чистоте и наличию лесных и охотничьих угодий, большому количеству рек и озер. Территория обладает  определенными  разведанными и  потенциальными ресурсами  полезных ископаемых (песок, торф, глина) и подземных вод.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Администрация муниципального района  намерена оказывать  поддержку инвесторам, создавать  благоприятные условия для реализации проектов и предложений, способствующих укреплению  экономического потенциала муниципального района, развитию инфраструктуры, повышению занятости и материального благосостояния его жителей.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  Надеюсь, что ваш искренний интерес к нашему району положит начало  плодотворному и взаимовыгодному сотрудничеству.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Глава МО «Ленский муниципальный район»                                    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А.Г.Торков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2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0"/>
            <a:ext cx="5379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Обращение Главы Ленского муниципального района</a:t>
            </a:r>
          </a:p>
        </p:txBody>
      </p:sp>
      <p:pic>
        <p:nvPicPr>
          <p:cNvPr id="2050" name="Picture 2" descr=" Торков Алексей Глебович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620688"/>
            <a:ext cx="2592288" cy="18722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>
            <a:spLocks noChangeArrowheads="1"/>
          </p:cNvSpPr>
          <p:nvPr/>
        </p:nvSpPr>
        <p:spPr bwMode="auto">
          <a:xfrm>
            <a:off x="142844" y="642918"/>
            <a:ext cx="8501122" cy="2769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ru-RU" sz="1200" dirty="0">
                <a:latin typeface="Tahoma" pitchFamily="34" charset="0"/>
                <a:ea typeface="Tahoma" pitchFamily="34" charset="0"/>
                <a:cs typeface="Tahoma" pitchFamily="34" charset="0"/>
              </a:rPr>
              <a:t>      </a:t>
            </a:r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000100" y="857515"/>
            <a:ext cx="7000924" cy="2585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ru-RU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Перспективные направления развития экономики района</a:t>
            </a:r>
            <a:r>
              <a:rPr lang="ru-RU" sz="1600" b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:</a:t>
            </a:r>
          </a:p>
          <a:p>
            <a:pPr algn="ctr"/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производство пиломатериалов, углубленная переработка древесины</a:t>
            </a:r>
          </a:p>
          <a:p>
            <a:pPr algn="ctr">
              <a:buFontTx/>
              <a:buChar char="-"/>
            </a:pPr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производство строительных материалов (кирпича)</a:t>
            </a:r>
          </a:p>
          <a:p>
            <a:pPr algn="ctr">
              <a:buFontTx/>
              <a:buChar char="-"/>
            </a:pP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разработка карьера по добыче песчано-гравийной смеси</a:t>
            </a:r>
            <a:endParaRPr lang="ru-RU" sz="1600" dirty="0"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  <a:p>
            <a:pPr algn="ctr">
              <a:buFontTx/>
              <a:buChar char="-"/>
            </a:pPr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создание объектов придорожного сервиса</a:t>
            </a:r>
          </a:p>
          <a:p>
            <a:pPr algn="ctr"/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сельскохозяйственное производство</a:t>
            </a:r>
          </a:p>
          <a:p>
            <a:pPr algn="ctr"/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- переработка сельскохозяйственной продукции</a:t>
            </a:r>
          </a:p>
          <a:p>
            <a:pPr algn="ctr">
              <a:buFontTx/>
              <a:buChar char="-"/>
            </a:pPr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переработка плодово-ягодной продукции и дикорастущих</a:t>
            </a:r>
          </a:p>
          <a:p>
            <a:pPr algn="ctr">
              <a:buFontTx/>
              <a:buChar char="-"/>
            </a:pPr>
            <a:r>
              <a:rPr lang="ru-RU" sz="1600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развитие туристской инфраструктуры</a:t>
            </a:r>
          </a:p>
          <a:p>
            <a:pPr algn="ctr"/>
            <a:endParaRPr kumimoji="0" lang="ru-RU" sz="1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ea typeface="Tahoma" pitchFamily="34" charset="0"/>
              <a:cs typeface="Times New Roman" pitchFamily="18" charset="0"/>
            </a:endParaRPr>
          </a:p>
        </p:txBody>
      </p:sp>
      <p:pic>
        <p:nvPicPr>
          <p:cNvPr id="24578" name="Picture 2" descr="http://economic-definition.com/images/l2212_148967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357422" y="3861048"/>
            <a:ext cx="4230802" cy="2299428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214282" y="0"/>
            <a:ext cx="318869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Инвестиционный потенциал</a:t>
            </a:r>
          </a:p>
          <a:p>
            <a:endParaRPr lang="ru-RU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http://business100-idei.ru/wp-content/uploads/2013/08/pelletyi-i-biznes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1438" y="2714620"/>
            <a:ext cx="3000364" cy="1714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3500430" y="428604"/>
            <a:ext cx="5357850" cy="11849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      </a:t>
            </a:r>
          </a:p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Обоснование: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лесные площади занимают 94% территории района (1005 тыс. га), общий запас древесины – 1579,7 тыс.м</a:t>
            </a:r>
            <a:r>
              <a:rPr lang="ru-RU" sz="1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Расчётная лесосека по району составляет 46077,2 тыс. м</a:t>
            </a:r>
            <a:r>
              <a:rPr lang="ru-RU" sz="1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. </a:t>
            </a:r>
            <a:endParaRPr lang="ru-RU" sz="13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3571868" y="2571744"/>
            <a:ext cx="528641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На малых лесопильных производствах предпринимателей ежегодно образуется более 3,0 тыс. м</a:t>
            </a:r>
            <a:r>
              <a:rPr lang="ru-RU" sz="14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отходов лесопиления (горбыль, опилки).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714744" y="5202808"/>
            <a:ext cx="489473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Имеются соответствующие инвестиционные площадки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.</a:t>
            </a:r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3571868" y="4429132"/>
            <a:ext cx="528638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Возможные направления: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производство 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биотоплива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ru-RU" sz="1400" dirty="0" err="1">
                <a:latin typeface="Times New Roman" pitchFamily="18" charset="0"/>
                <a:cs typeface="Times New Roman" pitchFamily="18" charset="0"/>
              </a:rPr>
              <a:t>пеллеты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, брикеты), производство пиломатериалов.</a:t>
            </a:r>
            <a:endParaRPr lang="ru-RU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428596" y="0"/>
            <a:ext cx="60773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ea typeface="Tahoma" pitchFamily="34" charset="0"/>
                <a:cs typeface="Times New Roman" pitchFamily="18" charset="0"/>
              </a:rPr>
              <a:t>Инвестиционная идея : углубленная переработка древесины</a:t>
            </a:r>
            <a:endParaRPr lang="ru-RU" dirty="0">
              <a:solidFill>
                <a:schemeClr val="bg1"/>
              </a:solidFill>
            </a:endParaRPr>
          </a:p>
        </p:txBody>
      </p:sp>
      <p:pic>
        <p:nvPicPr>
          <p:cNvPr id="43010" name="Picture 2" descr="http://www.kuzalians.ru/images/zao_price/a9f6ac3d-9fd9-11e5-b82b-e41f1380699a_1.jpg?rev=1441194096"/>
          <p:cNvPicPr>
            <a:picLocks noChangeAspect="1" noChangeArrowheads="1"/>
          </p:cNvPicPr>
          <p:nvPr/>
        </p:nvPicPr>
        <p:blipFill>
          <a:blip r:embed="rId3" cstate="print"/>
          <a:srcRect t="6851" b="8252"/>
          <a:stretch>
            <a:fillRect/>
          </a:stretch>
        </p:blipFill>
        <p:spPr bwMode="auto">
          <a:xfrm>
            <a:off x="0" y="785794"/>
            <a:ext cx="3071801" cy="17739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4034" name="Picture 2" descr="https://profildrev.ru/assets/i4178-image-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42844" y="4509605"/>
            <a:ext cx="2793988" cy="163403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95536" y="0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производство строительных материалов (кирпича)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95536" y="620688"/>
            <a:ext cx="6192688" cy="36009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Обоснование: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   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Ленском районе в настоящее время выявлено 76 месторождений общераспространенных полезных ископаемых, общей площадью около 500 га.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Месторождения кирпичных глин и суглинков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территории Ленского района разведаны в непосредственной близости от его основных и наиболее крупных населенных пунктов – райцентра с. Яренск и п. Урдома.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Кижмольское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находится 2 км к северу от с. Яренск, в настоящее время оно законсервировано. На базе этого месторождения кратковременно работал местный полукустарный кирпичный завод. В настоящее время общие запасы месторождения оцениваются в 339,0 тыс.м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глины.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предварительной оценке этих запасов хватит заводу с производительностью 2 млн. штук кирпича в год на 40 лет.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настоящее время площадь месторождения свободна от построек, имеются хорошие подъездные пути. Характеристики месторождения дают основание положительно оценивать перспективы его дальнейшего освоения.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Запасы месторождения суглинков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значительно меньше – около 42 тыс.м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его глинистом сырье возможна организация мелкого кирпичного производства – мини-завода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 производительностью 1 млн. шт. кирпича в год. Запасов месторождения в этом случае хватит на 10 лет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</p:txBody>
      </p:sp>
      <p:pic>
        <p:nvPicPr>
          <p:cNvPr id="3075" name="Picture 3" descr="C:\Users\Пятиева ТН\Desktop\7437389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08104" y="4174265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6" name="Picture 4" descr="C:\Users\Пятиева ТН\Desktop\foto_kerameya_factory_002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31640" y="4221088"/>
            <a:ext cx="3048000" cy="2038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1"/>
            <a:ext cx="91440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разработка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карьера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 по добыче </a:t>
            </a:r>
            <a:r>
              <a:rPr lang="ru-RU" b="1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песчано</a:t>
            </a:r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-гравийной смеси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95536" y="620688"/>
            <a:ext cx="4464496" cy="44319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Обоснование.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Песок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— один из самых распространенных материалов. Месторождения песков и песчано-гравийной смеси (ПГС)  сконцентрированы преимущественно в пойме реки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Они разрабатываются строительными и ремонтно-дорожными предприятиями по мере необходимости в сырье. Из 74 месторождений песков и ПГС в настоящее время считаются эксплуатируемыми 28 объектов. Наиболее крупное из них с запасами около 865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месторождение песков строительных и ПГС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Урдома; три крупных объекта с запасами около 300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около с. Яренск,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Урдома, пос.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Литвиново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Остальные эксплуатируемые месторождения имеют запасы менее 100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Сырье квалифицируется как пригодное для строительных работ в соответствии с требованиями ГОСТ 8736-93 «Песок для строительных работ», ГОСТ 23735-79 «Смеси песчано-гравийные для строительных работ», а также для отсыпки земляного полотна, исходя из требований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СНиП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2.05.02085 «Автомобильные дороги». Геологические условия района позволяют организовать добычу необходимого сырья в непосредственной близости от существующих транспортных коммуникаций. Запасы сырья, по предварительным оценкам, существенно превышают потребность в нем.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098" name="Picture 2" descr="C:\Users\Пятиева ТН\Desktop\Pesok_karer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92080" y="2564904"/>
            <a:ext cx="3384377" cy="24714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74168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создание объектов придорожного сервис</a:t>
            </a:r>
            <a:r>
              <a:rPr lang="ru-RU" dirty="0">
                <a:solidFill>
                  <a:schemeClr val="bg1"/>
                </a:solidFill>
              </a:rPr>
              <a:t>а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23528" y="548680"/>
            <a:ext cx="576064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itchFamily="18" charset="0"/>
                <a:cs typeface="Times New Roman" pitchFamily="18" charset="0"/>
              </a:rPr>
              <a:t>Обоснование: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В</a:t>
            </a:r>
            <a:r>
              <a:rPr lang="ru-RU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Ленском районе проходит автомобильная дорога общего пользования регионального или межмуниципального значения   Архангельской области «Заболотье - Сольвычегодск-Яренск».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23528" y="1916832"/>
            <a:ext cx="5688632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В связи с этим транспортный поток ежегодно увеличивается и возрастает потребность автомобилистов в услугах объектов придорожного сервиса. </a:t>
            </a:r>
          </a:p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       </a:t>
            </a:r>
          </a:p>
        </p:txBody>
      </p:sp>
      <p:pic>
        <p:nvPicPr>
          <p:cNvPr id="5" name="Рисунок 4" descr="https://s1.car-book.com/uploads/images/garages/2577/photos/1472208517-md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372200" y="428604"/>
            <a:ext cx="2520280" cy="3500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http://carsunit.ru/wp-content/uploads/2016/07/%D0%B0%D0%B7%D1%812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3284984"/>
            <a:ext cx="3295650" cy="29746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7158" y="0"/>
            <a:ext cx="60385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сельскохозяйственное производство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1844824"/>
            <a:ext cx="564357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dirty="0">
                <a:latin typeface="Times New Roman" pitchFamily="18" charset="0"/>
                <a:cs typeface="Times New Roman" pitchFamily="18" charset="0"/>
              </a:rPr>
              <a:t>Действует муниципальная программа по поддержке </a:t>
            </a:r>
            <a:r>
              <a:rPr lang="ru-RU" dirty="0" err="1">
                <a:latin typeface="Times New Roman" pitchFamily="18" charset="0"/>
                <a:cs typeface="Times New Roman" pitchFamily="18" charset="0"/>
              </a:rPr>
              <a:t>сельхозтоваропроизводителей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, предусматривающая финансовую и консультационную поддержку.</a:t>
            </a:r>
          </a:p>
          <a:p>
            <a:endParaRPr lang="ru-RU" dirty="0"/>
          </a:p>
        </p:txBody>
      </p:sp>
      <p:pic>
        <p:nvPicPr>
          <p:cNvPr id="4" name="Рисунок 3" descr="http://pcec.asia/imgs/headers/index-2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4005064"/>
            <a:ext cx="9144000" cy="2500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TextBox 6"/>
          <p:cNvSpPr txBox="1"/>
          <p:nvPr/>
        </p:nvSpPr>
        <p:spPr>
          <a:xfrm>
            <a:off x="0" y="571480"/>
            <a:ext cx="57864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b="1" dirty="0">
                <a:latin typeface="Times New Roman" pitchFamily="18" charset="0"/>
                <a:cs typeface="Times New Roman" pitchFamily="18" charset="0"/>
              </a:rPr>
              <a:t>    Обоснование:</a:t>
            </a:r>
            <a:r>
              <a:rPr lang="ru-RU" dirty="0">
                <a:latin typeface="Times New Roman" pitchFamily="18" charset="0"/>
                <a:cs typeface="Times New Roman" pitchFamily="18" charset="0"/>
              </a:rPr>
              <a:t> на территории Ленского района имеются более 8001 га невостребованных земель сельскохозяйственного назначения. </a:t>
            </a:r>
          </a:p>
          <a:p>
            <a:endParaRPr lang="ru-RU" dirty="0"/>
          </a:p>
        </p:txBody>
      </p:sp>
      <p:sp>
        <p:nvSpPr>
          <p:cNvPr id="8" name="TextBox 7"/>
          <p:cNvSpPr txBox="1"/>
          <p:nvPr/>
        </p:nvSpPr>
        <p:spPr>
          <a:xfrm>
            <a:off x="179512" y="3717032"/>
            <a:ext cx="5929354" cy="5693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endParaRPr lang="ru-RU" sz="155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550" b="1" dirty="0">
                <a:latin typeface="Times New Roman" pitchFamily="18" charset="0"/>
                <a:cs typeface="Times New Roman" pitchFamily="18" charset="0"/>
              </a:rPr>
              <a:t>Сформированы соответствующие инвестиционные площадки. </a:t>
            </a:r>
          </a:p>
        </p:txBody>
      </p:sp>
      <p:pic>
        <p:nvPicPr>
          <p:cNvPr id="39937" name="Picture 1" descr="C:\Users\Пятиева ТН\Desktop\428951-Kycb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28184" y="548680"/>
            <a:ext cx="1800200" cy="1164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9939" name="Picture 3" descr="C:\Users\Пятиева ТН\Desktop\img134536385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04248" y="1700808"/>
            <a:ext cx="1728192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Пятиева ТН\Desktop\vegetables-export-price-list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2852936"/>
            <a:ext cx="1728192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42844" y="0"/>
            <a:ext cx="72040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переработка сельскохозяйственной продукции</a:t>
            </a:r>
            <a:r>
              <a:rPr lang="ru-RU" b="1" dirty="0"/>
              <a:t>.</a:t>
            </a:r>
            <a:endParaRPr lang="ru-RU" dirty="0"/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714884"/>
            <a:ext cx="6000760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Сформированы соответствующие инвестиционные площадки. </a:t>
            </a:r>
          </a:p>
          <a:p>
            <a:endParaRPr lang="ru-RU" dirty="0"/>
          </a:p>
        </p:txBody>
      </p:sp>
      <p:pic>
        <p:nvPicPr>
          <p:cNvPr id="4" name="Рисунок 3" descr="http://rt-online.ru/wp-content/uploads/2017/01/dab69cb2-4fb5-47bd-8533-b18031706ea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0" y="2708920"/>
            <a:ext cx="3075254" cy="1928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0" y="785794"/>
            <a:ext cx="56436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Обоснование: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по состоянию на 01.01.2020г. в Ленском районе отсутствуют объекты переработки сельскохозяйственной продукции.</a:t>
            </a:r>
            <a:endParaRPr lang="ru-RU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0" y="1714488"/>
            <a:ext cx="607219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  </a:t>
            </a:r>
            <a:endParaRPr lang="ru-RU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0" y="3000372"/>
            <a:ext cx="6000760" cy="8156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dirty="0">
                <a:latin typeface="Times New Roman" pitchFamily="18" charset="0"/>
                <a:cs typeface="Times New Roman" pitchFamily="18" charset="0"/>
              </a:rPr>
              <a:t>     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    </a:t>
            </a:r>
          </a:p>
          <a:p>
            <a:endParaRPr lang="ru-RU" sz="1600" dirty="0"/>
          </a:p>
        </p:txBody>
      </p:sp>
      <p:pic>
        <p:nvPicPr>
          <p:cNvPr id="36866" name="Picture 2" descr="http://img.newsinfo.ru/image/article/2/1/4/521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55576" y="2708920"/>
            <a:ext cx="3024336" cy="19442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C:\Users\Пятиева ТН\Desktop\photo_2019-12-17_17-01-48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8144" y="548680"/>
            <a:ext cx="2880320" cy="1931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01" name="Rectangle 1"/>
          <p:cNvSpPr>
            <a:spLocks noChangeArrowheads="1"/>
          </p:cNvSpPr>
          <p:nvPr/>
        </p:nvSpPr>
        <p:spPr bwMode="auto">
          <a:xfrm>
            <a:off x="0" y="0"/>
            <a:ext cx="6418167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>
                <a:tab pos="1352550" algn="l"/>
              </a:tabLst>
            </a:pPr>
            <a:r>
              <a:rPr kumimoji="0" lang="ru-RU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Times New Roman" pitchFamily="18" charset="0"/>
                <a:cs typeface="Times New Roman" pitchFamily="18" charset="0"/>
              </a:rPr>
              <a:t>Переработка плодово-ягодной продукции и дикорастущих.</a:t>
            </a:r>
            <a:endParaRPr kumimoji="0" lang="ru-RU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42844" y="0"/>
            <a:ext cx="83251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переработка плодово-ягодной продукции и дикорастущих.</a:t>
            </a:r>
          </a:p>
          <a:p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0" y="1142984"/>
            <a:ext cx="478631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Обоснование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: Леса Ленского района богаты ягодами, грибами и дикорастущими растениями. В районе имеются необходимые трудовые ресурсы.</a:t>
            </a:r>
          </a:p>
          <a:p>
            <a:endParaRPr lang="ru-RU" dirty="0"/>
          </a:p>
        </p:txBody>
      </p:sp>
      <p:pic>
        <p:nvPicPr>
          <p:cNvPr id="5" name="Рисунок 4" descr="http://luxfon.com/pic/201203/1280x800/luxfon.com-4847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43504" y="714356"/>
            <a:ext cx="3532194" cy="257176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5844" name="Picture 4" descr="http://zelenaya-apteka.ucoz.net/_pu/0/22642177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4876" y="3643314"/>
            <a:ext cx="3500462" cy="25424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Рисунок 8" descr="http://holodilnikinfo.uz/sites/default/files/fructe-congelate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2910" y="3714752"/>
            <a:ext cx="3357586" cy="2428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7"/>
          <p:cNvSpPr/>
          <p:nvPr/>
        </p:nvSpPr>
        <p:spPr>
          <a:xfrm>
            <a:off x="539552" y="3212976"/>
            <a:ext cx="6912768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Сформированы соответствующие инвестиционные площадки</a:t>
            </a:r>
            <a:endParaRPr lang="ru-RU" sz="1400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85720" y="0"/>
            <a:ext cx="616752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Инвестиционная идея: развитие туристской инфраструктуры</a:t>
            </a:r>
          </a:p>
          <a:p>
            <a:endParaRPr lang="ru-RU" dirty="0"/>
          </a:p>
        </p:txBody>
      </p:sp>
      <p:sp>
        <p:nvSpPr>
          <p:cNvPr id="3" name="TextBox 2"/>
          <p:cNvSpPr txBox="1"/>
          <p:nvPr/>
        </p:nvSpPr>
        <p:spPr>
          <a:xfrm>
            <a:off x="0" y="4333268"/>
            <a:ext cx="91440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    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Возможные направления: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строительство объектов размещения, создание центра активного зимнего отдыха, водный туризм по р. </a:t>
            </a:r>
            <a:r>
              <a:rPr lang="ru-RU" sz="16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. Реконструкция здания  бывшего Высшего  начального училища в с.Яренск</a:t>
            </a:r>
            <a:r>
              <a:rPr lang="ru-RU" sz="1600" dirty="0"/>
              <a:t> .</a:t>
            </a:r>
          </a:p>
          <a:p>
            <a:pPr algn="just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  <p:pic>
        <p:nvPicPr>
          <p:cNvPr id="6" name="Рисунок 5" descr="http://www.bpla.com/wp-content/uploads/2015/11/Family-Skiing2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00562" y="2285992"/>
            <a:ext cx="2143140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7" name="Рисунок 6" descr="http://www.naselo.ru/upload/iblock/057/pybzepfk00039_1318529046_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86578" y="2285992"/>
            <a:ext cx="2214578" cy="164307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8" name="TextBox 7"/>
          <p:cNvSpPr txBox="1"/>
          <p:nvPr/>
        </p:nvSpPr>
        <p:spPr>
          <a:xfrm>
            <a:off x="0" y="915399"/>
            <a:ext cx="892971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ru-RU" sz="1500" b="1" dirty="0">
                <a:latin typeface="Times New Roman" pitchFamily="18" charset="0"/>
                <a:cs typeface="Times New Roman" pitchFamily="18" charset="0"/>
              </a:rPr>
              <a:t>         </a:t>
            </a:r>
            <a:r>
              <a:rPr lang="ru-RU" sz="1600" b="1" dirty="0">
                <a:latin typeface="Times New Roman" pitchFamily="18" charset="0"/>
                <a:cs typeface="Times New Roman" pitchFamily="18" charset="0"/>
              </a:rPr>
              <a:t>Обоснование: </a:t>
            </a:r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богатый природный потенциал с достопримечательностями района и улучшением транспортного сообщения делают район привлекательным для туристов.</a:t>
            </a:r>
            <a:endParaRPr lang="ru-RU" sz="1600" dirty="0"/>
          </a:p>
        </p:txBody>
      </p:sp>
      <p:pic>
        <p:nvPicPr>
          <p:cNvPr id="33793" name="Picture 1" descr="C:\Users\Пятиева ТН\Desktop\s12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95736" y="2276872"/>
            <a:ext cx="2224501" cy="165618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33794" name="Picture 2" descr="C:\Users\Пятиева ТН\Desktop\orig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07504" y="2276872"/>
            <a:ext cx="2016224" cy="16517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Rectangle 1"/>
          <p:cNvSpPr>
            <a:spLocks noChangeArrowheads="1"/>
          </p:cNvSpPr>
          <p:nvPr/>
        </p:nvSpPr>
        <p:spPr bwMode="auto">
          <a:xfrm>
            <a:off x="179513" y="74711"/>
            <a:ext cx="3528391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Конкурентные преимущества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3568" y="476672"/>
            <a:ext cx="8280920" cy="59862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Ленском районе в настоящее время выявлено 76 месторождений общераспространенных полезных ископаемых общей площадью около 500 га.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Месторождения кирпичных глин и суглинков</a:t>
            </a:r>
            <a:r>
              <a:rPr lang="ru-RU" sz="12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территории Ленского района разведаны в непосредственной близости от его основных и наиболее крупных населенных пунктов – райцентра с. Яренск и п. Урдома.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Месторождение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Кижмольское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находится 2 км к северу от с. Яренск, в настоящее время оно законсервировано. На базе этого месторождения кратковременно работал местный полукустарный кирпичный завод. В настоящее время общие запасы месторождения оцениваются в 339,0 тыс.м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глины.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По предварительной оценке этих запасов хватит заводу с производительностью 2 млн. штук кирпича в год на 40 лет.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настоящее время площадь месторождения свободна от построек, имеются хорошие подъездные пути. Характеристики месторождения дают основание положительно оценивать перспективы его дальнейшего освоения.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Запасы месторождения суглинков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значительно меньше – около 42 тыс.м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На его глинистом сырье возможна организация мелкого кирпичного производства – мини-завода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с производительностью 1 млн. шт. кирпича в год. Запасов месторождения в этом случае хватит на 10 лет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Месторождения песков и песчано-гравийной смеси (ПГС)  сконцентрированы преимущественно в пойме реки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Они разрабатываются строительными и ремонтно-дорожными предприятиями по мере необходимости в сырье. Из 74 месторождений песков и ПГС в настоящее время считаются эксплуатируемыми 28 объектов. Наиболее крупное из них с запасами около 865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– месторождение песков строительных и ПГС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Урдома; три крупных объекта с запасами около 300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около с. Яренск,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Урдома, пос.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Литвиново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Остальные эксплуатируемые месторождения имеют запасы менее 100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Сырье квалифицируется как пригодное для строительных работ в соответствии с требованиями ГОСТ 8736-93 «Песок для строительных работ», ГОСТ 23735-79 «Смеси песчано-гравийные для строительных работ», а также для отсыпки земляного полотна, исходя из требований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СНиП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2.05.02085 «Автомобильные дороги». Геологические условия района позволяют организовать добычу необходимого сырья в непосредственной близости от существующих транспортных коммуникаций. Запасы сырья, по предварительным оценкам, существенно превышают потребность в нем.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Месторождения торфа на территории Ленского муниципального района не стоят на учете Территориальной комиссии по запасам, хотя торфяные залежи с мощностью торфа 2 м и более распространены в обширных верховых болотах северной водораздельной части района. Значительные площади болотных угодий охраняются, как места гнездования и транзитного отдыха перелетных птиц. На территории Ленского района таких болот 29, они имеют статус охраняемых природный территорий местного значения.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Основу природно-ресурсного потенциала Ленского района составляют лесные ресурсы. Земли лесного фонда (1004653 га) занимают около 94 % общей площади Ленского муниципального района (1066000 га). </a:t>
            </a:r>
          </a:p>
          <a:p>
            <a:endParaRPr lang="ru-RU" sz="11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  <a:sp3d extrusionH="57150">
              <a:bevelT w="57150" h="38100" prst="hardEdge"/>
            </a:sp3d>
          </a:bodyPr>
          <a:lstStyle/>
          <a:p>
            <a:pPr algn="ctr"/>
            <a:endParaRPr lang="ru-RU" sz="2800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928662" y="1857364"/>
            <a:ext cx="3037309" cy="443785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Century Gothic" pitchFamily="34" charset="0"/>
              </a:rPr>
              <a:t>Численность постоянного населения на 01.01. 2019 год, человек</a:t>
            </a:r>
          </a:p>
        </p:txBody>
      </p:sp>
      <p:sp>
        <p:nvSpPr>
          <p:cNvPr id="12" name="Oval 25"/>
          <p:cNvSpPr>
            <a:spLocks noChangeArrowheads="1"/>
          </p:cNvSpPr>
          <p:nvPr/>
        </p:nvSpPr>
        <p:spPr bwMode="auto">
          <a:xfrm>
            <a:off x="0" y="1743744"/>
            <a:ext cx="1000100" cy="75561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79865" y="1831680"/>
            <a:ext cx="591701" cy="586199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1"/>
                </a:solidFill>
                <a:latin typeface="Calibri" pitchFamily="34" charset="0"/>
              </a:rPr>
              <a:t>10976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1"/>
                </a:solidFill>
                <a:latin typeface="Calibri" pitchFamily="34" charset="0"/>
              </a:rPr>
              <a:t>чел.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pic>
        <p:nvPicPr>
          <p:cNvPr id="100356" name="Picture 4" descr="http://old.aikyn.kz/public/uploads/32669-212-biyl_18_milliondy_me_ru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928794" y="714356"/>
            <a:ext cx="1224136" cy="1071119"/>
          </a:xfrm>
          <a:prstGeom prst="rect">
            <a:avLst/>
          </a:prstGeom>
          <a:noFill/>
        </p:spPr>
      </p:pic>
      <p:sp>
        <p:nvSpPr>
          <p:cNvPr id="30" name="Прямоугольник 29"/>
          <p:cNvSpPr/>
          <p:nvPr/>
        </p:nvSpPr>
        <p:spPr>
          <a:xfrm>
            <a:off x="6787543" y="3717032"/>
            <a:ext cx="234359" cy="2754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85000"/>
              </a:lnSpc>
            </a:pPr>
            <a:r>
              <a:rPr lang="ru-RU" sz="1400" dirty="0">
                <a:latin typeface="Century Gothic" panose="020B0502020202020204" pitchFamily="34" charset="0"/>
              </a:rPr>
              <a:t> </a:t>
            </a:r>
          </a:p>
        </p:txBody>
      </p:sp>
      <p:pic>
        <p:nvPicPr>
          <p:cNvPr id="74754" name="Picture 2" descr="http://u8.platformalp.ru/4b4e97c2e8fde78fc06bb8a068825756/3f76f370f28b9ab14ef08a28239aa603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DFDFB"/>
              </a:clrFrom>
              <a:clrTo>
                <a:srgbClr val="FDFDFB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14744" y="2714620"/>
            <a:ext cx="857256" cy="822876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214282" y="-24"/>
            <a:ext cx="50867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</a:t>
            </a:r>
          </a:p>
        </p:txBody>
      </p:sp>
      <p:graphicFrame>
        <p:nvGraphicFramePr>
          <p:cNvPr id="16" name="Диаграмма 15"/>
          <p:cNvGraphicFramePr/>
          <p:nvPr/>
        </p:nvGraphicFramePr>
        <p:xfrm>
          <a:off x="4572000" y="836712"/>
          <a:ext cx="4013200" cy="2413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644008" y="3501008"/>
          <a:ext cx="4320480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graphicFrame>
        <p:nvGraphicFramePr>
          <p:cNvPr id="20" name="Диаграмма 19"/>
          <p:cNvGraphicFramePr/>
          <p:nvPr/>
        </p:nvGraphicFramePr>
        <p:xfrm>
          <a:off x="395536" y="3933056"/>
          <a:ext cx="4104456" cy="2383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95536" y="0"/>
            <a:ext cx="80648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</a:rPr>
              <a:t> Перечень приоритетных инвестиционных площадок и схемы размещения</a:t>
            </a:r>
            <a:endParaRPr lang="ru-RU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55576" y="692696"/>
            <a:ext cx="6336704" cy="43396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1.Цех по переработке сельскохозяйственной продукции, 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Белопашино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Сойгинское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2.Гостевой дом, 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Белопашино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Сойгинское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3.Животноводческий комплекс, с.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Ирта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4.Переработка грибов, ягод, дикорастущей продукции д.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Белопашино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Сойгинское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5.Предоставление бытовых услуг, с. Яренск,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6.Земельный участок  для строительства промышленных объектов, кадастровый номер 29:09:081901:132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 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с. Яренск,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u="sng" dirty="0">
              <a:latin typeface="Times New Roman" pitchFamily="18" charset="0"/>
              <a:cs typeface="Times New Roman" pitchFamily="18" charset="0"/>
            </a:endParaRPr>
          </a:p>
          <a:p>
            <a:pPr lvl="0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7.Земельный участок  для строительства промышленных объектов, кадастровый номер 29:09:081901:131 , с. Яренск,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1200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http://www.yarensk.ru/city/investplatforms/investplatforms.php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7041" name="Picture 1" descr="C:\Users\Пятиева ТН\Desktop\EA4QdCBX4AEc3CF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16216" y="4797152"/>
            <a:ext cx="2460537" cy="1589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7043" name="Picture 3" descr="C:\Users\Пятиева ТН\Desktop\unnamed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876256" y="476672"/>
            <a:ext cx="2137420" cy="172819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0"/>
            <a:ext cx="9144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solidFill>
                  <a:schemeClr val="bg2"/>
                </a:solidFill>
              </a:rPr>
              <a:t>Сведения о формах муниципальной поддержки предпринимательской и инвестиционной деятельности.</a:t>
            </a:r>
            <a:endParaRPr lang="ru-RU" sz="1400" dirty="0">
              <a:solidFill>
                <a:schemeClr val="bg2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548680"/>
            <a:ext cx="7704856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Приоритетными направлениями привлечения инвестиций являются традиционные отрасли: лесное хозяйство, транспорт, сельское хозяйство, промышленное производство, в частности деревообрабатывающее, газификация, торговля, развитие сферы услуг.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Инвестиционная политика района направлена на содействие продвижению социально-значимых для территории эффективных инвестиционных проектов организаций, оказание помощи в поиске партнеров и финансовых средств, предложение инвесторам земельных участков, свободных индустриальных площадей. Размещению новых производств способствуют конкурентные преимущества района. Это, в первую очередь, благоприятное для инвесторов географическое положение, развитая сеть транспортного сообщения, развитая инфраструктура.</a:t>
            </a:r>
            <a:r>
              <a:rPr lang="ru-RU" sz="1200" dirty="0"/>
              <a:t>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Муниципальный район обладает определенными разведанными и потенциальными ресурсами общераспространенных полезных ископаемых (песок, торф, глина) и подземных вод как пресных, так и соленных. Большинство месторождений, проявлений полезных ископаемых и перспективных площадей расположено вблизи от действующих дорог.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Меры административной поддержки инвестиционной деятельности: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-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льготы по налогам и платежам, поступающим в районный бюджет;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-первоочередное предоставление земельных участков;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-организационная поддержка и сопровождение инвестиционных проектов;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-передача  муниципального имущества в аренду на льготных условиях.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	Особое внимание в муниципальном районе уделяется развитию малого бизнеса. Именно малый бизнес в основном формирует экономическую базу сельских поселений. В рамках муниципальной целевой программы развития малого и среднего предпринимательства проводятся обучающие курсы, семинары, выделяются субсидии начинающим субъектам малого и среднего предпринимательства на создание собственного дела. Создан и функционирует Совет по малому предпринимательству при Главе МО «Ленский муниципальный район». 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В рамках реализации муниципальных программ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200" b="1" u="sng" dirty="0">
                <a:latin typeface="Times New Roman" pitchFamily="18" charset="0"/>
                <a:cs typeface="Times New Roman" pitchFamily="18" charset="0"/>
                <a:hlinkClick r:id="rId2"/>
              </a:rPr>
              <a:t>http://www.yarensk.ru/city/economika/programmy/programmy2014/programmy2014.php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)</a:t>
            </a:r>
          </a:p>
          <a:p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оказываются следующие меры поддержки субъектам предпринимательства: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-финансовая поддержка;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-предоставление субсидий начинающим предпринимателям на создание собственного бизнеса;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-имущественная поддержка;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-информационная и методическая поддержка;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-консультационная поддержка.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8067" name="Picture 3" descr="C:\Users\Пятиева ТН\Desktop\aeeb7a7594a2545a674f9e855905738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896666" y="4581128"/>
            <a:ext cx="2247334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89" name="Rectangle 1"/>
          <p:cNvSpPr>
            <a:spLocks noChangeArrowheads="1"/>
          </p:cNvSpPr>
          <p:nvPr/>
        </p:nvSpPr>
        <p:spPr bwMode="auto">
          <a:xfrm>
            <a:off x="179512" y="74711"/>
            <a:ext cx="8044417" cy="3077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1400" b="1" i="0" u="none" strike="noStrike" cap="none" normalizeH="0" baseline="0" dirty="0">
                <a:ln>
                  <a:noFill/>
                </a:ln>
                <a:solidFill>
                  <a:schemeClr val="bg2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Нормативные правовые акты, регулирующие инвестиционную деятельность</a:t>
            </a:r>
            <a:endParaRPr kumimoji="0" lang="ru-RU" sz="1800" b="0" i="0" u="none" strike="noStrike" cap="none" normalizeH="0" baseline="0" dirty="0">
              <a:ln>
                <a:noFill/>
              </a:ln>
              <a:solidFill>
                <a:schemeClr val="bg2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9512" y="548680"/>
            <a:ext cx="8568952" cy="544764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Основные региональные нормативные документы , регламентирующие вопросы инвестиционной политики на территории Архангельской области</a:t>
            </a:r>
            <a:r>
              <a:rPr lang="en-US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1200" b="1" dirty="0">
              <a:solidFill>
                <a:schemeClr val="tx2"/>
              </a:solidFill>
              <a:latin typeface="Times New Roman" pitchFamily="18" charset="0"/>
              <a:cs typeface="Times New Roman" pitchFamily="18" charset="0"/>
            </a:endParaRP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-Областной закон «О государственной политике Архангельской области в сфере инвестиционной деятельности» от 24.09.2010г. № 188-15-ОЗ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-Распоряжение Правительства Архангельской области «О работе по снижению административных барьеров, препятствующих развитию инвестиционной деятельности и предпринимательства в Архангельской области» от 25.04.2017г. №145-рп.</a:t>
            </a:r>
          </a:p>
          <a:p>
            <a:pPr lvl="0"/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-Распоряжение Правительства Архангельской области «Об инвестиционной стратегии Архангельской области до 20205 года» от 25.02.2016г. №46-рп.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ru-RU" sz="1200" b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Перечень муниципальных нормативных правовых актов, затрагивающих вопросы предпринимательской и инвестиционной деятельности: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Распоряжение Администрации МО «Ленский муниципальный район» от 23.06.2017 № 126 «О формировании проектного офиса Администрации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Распоряжение Администрации МО «Ленский муниципальный район» от 12.05.2017 № 92 «Об утверждении состава проектного комитета Администрации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Распоряжение Администрации МО «Ленский муниципальный район» от 10.05.2017 № 350 «Об утверждении Положения о системе управления проектной деятельностью в Администрации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Постановление Администрации МО «Ленский муниципальный район» от 10.03.2020 № 118 «Об утверждении Регламента сопровождения инвестиционных проектов на территории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Постановление Администрации МО «Ленский муниципальный район» от 14.12.2015 № 593 «Об утверждении перечня лучших муниципальных практик, планируемых для реализации на территории  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pPr>
              <a:buFontTx/>
              <a:buChar char="-"/>
            </a:pP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Постановление Администрации МО «Ленский муниципальный район» от 16.11.2015 № 538 «О создании рабочей группы по улучшению инвестиционного климата и развитию предпринимательской деятельности на территории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pPr>
              <a:buFontTx/>
              <a:buChar char="-"/>
            </a:pP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99592" y="692696"/>
            <a:ext cx="7416824" cy="36009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-Постановление Администрации МО «Ленский муниципальный район» от 16.11.2015 № 537 «О создании экспертной группы по улучшению инвестиционного климата и развитию предпринимательской деятельности на территории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Постановление Администрации МО «Ленский муниципальный район» от 17.02.2015 № 90 «Об утверждении инвестиционной декларации МО «Ленский муниципальный район»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-Постановление Администрации МО «Ленский муниципальный район» от 02.02.2015 № 43 «Об утверждении дорожной карты внедрения Стандарта деятельности Администрации МО «Ленский муниципальный район» по обеспечению благоприятного инвестиционного климата в Ленском районе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Постановление Администрации МО «Ленский муниципальный район» от 25.11.2014 № 616 «Об утверждении инвестиционного паспорта Ленского муниципального района Архангельской области» (размещено на официальном сайте Администрации МО «Ленский муниципальный район»)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Постановление Администрации МО «Ленский муниципальный район» от 16.03.2020 № 133 «Об утверждении порядка рассмотрения обращений участников предпринимательской и инвестиционной деятельности, поступающих по каналу прямой связи для бизнеса» (размещено на официальном сайте Администрации МО «Ленский муниципальный район»).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7504" y="0"/>
            <a:ext cx="8784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1400" b="1" dirty="0">
                <a:solidFill>
                  <a:schemeClr val="bg2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Нормативные правовые акты, регулирующие инвестиционную деятельность</a:t>
            </a:r>
            <a:endParaRPr lang="ru-RU" sz="1400" dirty="0">
              <a:solidFill>
                <a:schemeClr val="bg2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0114" name="Picture 2" descr="C:\Users\Пятиева ТН\Desktop\img_ef43c81f517f66a0ce902d73599d8da0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4221088"/>
            <a:ext cx="2664296" cy="19934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ChangeArrowheads="1"/>
          </p:cNvSpPr>
          <p:nvPr/>
        </p:nvSpPr>
        <p:spPr bwMode="auto">
          <a:xfrm>
            <a:off x="1428728" y="1988840"/>
            <a:ext cx="3214710" cy="313932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(81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859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5-24-01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,  факс </a:t>
            </a: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5-26-45</a:t>
            </a:r>
            <a:endParaRPr lang="ru-RU" sz="1600" dirty="0">
              <a:latin typeface="Calibri" pitchFamily="34" charset="0"/>
            </a:endParaRPr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428728" y="1484785"/>
            <a:ext cx="2965450" cy="535531"/>
          </a:xfrm>
          <a:prstGeom prst="rect">
            <a:avLst/>
          </a:prstGeom>
          <a:noFill/>
          <a:ln>
            <a:noFill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  <a:extLst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sz="1600" b="1" i="1" dirty="0">
                <a:latin typeface="Times New Roman" pitchFamily="18" charset="0"/>
                <a:cs typeface="Times New Roman" pitchFamily="18" charset="0"/>
              </a:rPr>
              <a:t>Jarensk-29@yandex.ru</a:t>
            </a:r>
            <a:endParaRPr lang="ru-RU" sz="1600" b="1" i="1" dirty="0"/>
          </a:p>
          <a:p>
            <a:pPr eaLnBrk="1" hangingPunct="1">
              <a:lnSpc>
                <a:spcPct val="90000"/>
              </a:lnSpc>
              <a:defRPr/>
            </a:pPr>
            <a:endParaRPr lang="ru-RU" sz="1600" dirty="0">
              <a:solidFill>
                <a:srgbClr val="0070C0"/>
              </a:solidFill>
              <a:latin typeface="Calibri" pitchFamily="34" charset="0"/>
            </a:endParaRPr>
          </a:p>
        </p:txBody>
      </p:sp>
      <p:pic>
        <p:nvPicPr>
          <p:cNvPr id="86018" name="Picture 2" descr="http://th17.st.depositphotos.com/2036511/4218/v/450/depositphotos_42189017-stock-illustration-phone-ic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4221088"/>
            <a:ext cx="571504" cy="571504"/>
          </a:xfrm>
          <a:prstGeom prst="rect">
            <a:avLst/>
          </a:prstGeom>
          <a:noFill/>
        </p:spPr>
      </p:pic>
      <p:pic>
        <p:nvPicPr>
          <p:cNvPr id="86020" name="Picture 4" descr="http://edu8415-virtual-teams.wikispaces.com/file/view/email.jpg/289628987/400x400/emai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3284984"/>
            <a:ext cx="928694" cy="928694"/>
          </a:xfrm>
          <a:prstGeom prst="rect">
            <a:avLst/>
          </a:prstGeom>
          <a:noFill/>
        </p:spPr>
      </p:pic>
      <p:sp>
        <p:nvSpPr>
          <p:cNvPr id="9" name="TextBox 8"/>
          <p:cNvSpPr txBox="1"/>
          <p:nvPr/>
        </p:nvSpPr>
        <p:spPr>
          <a:xfrm>
            <a:off x="357158" y="658165"/>
            <a:ext cx="7215238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Глава  Ленского муниципального района  </a:t>
            </a:r>
          </a:p>
          <a:p>
            <a:pPr algn="ctr"/>
            <a:r>
              <a:rPr lang="ru-RU" sz="2000" b="1" i="1" dirty="0" err="1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Торков</a:t>
            </a: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Алексей Глебович</a:t>
            </a:r>
          </a:p>
          <a:p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1357290" y="4365104"/>
            <a:ext cx="276870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i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sz="1600" b="1" i="1" dirty="0">
                <a:latin typeface="Times New Roman" pitchFamily="18" charset="0"/>
                <a:cs typeface="Times New Roman" pitchFamily="18" charset="0"/>
              </a:rPr>
              <a:t>81859) 5-21-39, факс 5-26-45</a:t>
            </a:r>
            <a:endParaRPr lang="ru-RU" sz="1600" b="1" i="1" dirty="0"/>
          </a:p>
        </p:txBody>
      </p:sp>
      <p:sp>
        <p:nvSpPr>
          <p:cNvPr id="12" name="TextBox 11"/>
          <p:cNvSpPr txBox="1"/>
          <p:nvPr/>
        </p:nvSpPr>
        <p:spPr>
          <a:xfrm>
            <a:off x="1500166" y="3717032"/>
            <a:ext cx="2961067" cy="3416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90000"/>
              </a:lnSpc>
              <a:defRPr/>
            </a:pPr>
            <a:r>
              <a:rPr lang="en-US" b="1" i="1" dirty="0">
                <a:latin typeface="Times New Roman" pitchFamily="18" charset="0"/>
                <a:cs typeface="Times New Roman" pitchFamily="18" charset="0"/>
              </a:rPr>
              <a:t>Jarensk-29@yandex.ru</a:t>
            </a:r>
            <a:endParaRPr lang="ru-RU" b="1" i="1" dirty="0"/>
          </a:p>
        </p:txBody>
      </p:sp>
      <p:pic>
        <p:nvPicPr>
          <p:cNvPr id="13" name="Picture 2" descr="http://th17.st.depositphotos.com/2036511/4218/v/450/depositphotos_42189017-stock-illustration-phone-icon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844824"/>
            <a:ext cx="571504" cy="571504"/>
          </a:xfrm>
          <a:prstGeom prst="rect">
            <a:avLst/>
          </a:prstGeom>
          <a:noFill/>
        </p:spPr>
      </p:pic>
      <p:pic>
        <p:nvPicPr>
          <p:cNvPr id="14" name="Picture 4" descr="http://edu8415-virtual-teams.wikispaces.com/file/view/email.jpg/289628987/400x400/email.jpg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3568" y="980728"/>
            <a:ext cx="928694" cy="928694"/>
          </a:xfrm>
          <a:prstGeom prst="rect">
            <a:avLst/>
          </a:prstGeom>
          <a:noFill/>
        </p:spPr>
      </p:pic>
      <p:sp>
        <p:nvSpPr>
          <p:cNvPr id="15" name="TextBox 14"/>
          <p:cNvSpPr txBox="1"/>
          <p:nvPr/>
        </p:nvSpPr>
        <p:spPr>
          <a:xfrm>
            <a:off x="428596" y="2636913"/>
            <a:ext cx="692948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Заместитель Главы Ленского муниципального района</a:t>
            </a:r>
          </a:p>
          <a:p>
            <a:pPr algn="ctr"/>
            <a:r>
              <a:rPr lang="ru-RU" sz="2000" b="1" i="1" dirty="0">
                <a:solidFill>
                  <a:schemeClr val="tx2"/>
                </a:solidFill>
                <a:latin typeface="Times New Roman" pitchFamily="18" charset="0"/>
                <a:cs typeface="Times New Roman" pitchFamily="18" charset="0"/>
              </a:rPr>
              <a:t>по вопросам экономики и инфраструктурного развития Кочанов Николай Николаевич </a:t>
            </a:r>
            <a:endParaRPr lang="ru-RU" sz="2000" dirty="0">
              <a:solidFill>
                <a:schemeClr val="tx2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14282" y="0"/>
            <a:ext cx="2606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Контактная информация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55576" y="5013176"/>
            <a:ext cx="7344816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Юридический адрес Администрации МО «Ленский муниципальный район» </a:t>
            </a: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165780, с.Яренск Ленского района Архангельской области, ул. Братьев Покровских, д.19 </a:t>
            </a:r>
          </a:p>
          <a:p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Официальный сайт Администрации – </a:t>
            </a:r>
            <a:r>
              <a:rPr lang="en-US" sz="1400" b="1" i="1" u="sng" dirty="0">
                <a:latin typeface="Times New Roman" pitchFamily="18" charset="0"/>
                <a:cs typeface="Times New Roman" pitchFamily="18" charset="0"/>
                <a:hlinkClick r:id="rId4"/>
              </a:rPr>
              <a:t>www</a:t>
            </a:r>
            <a:r>
              <a:rPr lang="ru-RU" sz="1400" b="1" i="1" u="sng" dirty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400" b="1" i="1" u="sng" dirty="0" err="1">
                <a:latin typeface="Times New Roman" pitchFamily="18" charset="0"/>
                <a:cs typeface="Times New Roman" pitchFamily="18" charset="0"/>
                <a:hlinkClick r:id="rId4"/>
              </a:rPr>
              <a:t>yarensk</a:t>
            </a:r>
            <a:r>
              <a:rPr lang="ru-RU" sz="1400" b="1" i="1" u="sng" dirty="0">
                <a:latin typeface="Times New Roman" pitchFamily="18" charset="0"/>
                <a:cs typeface="Times New Roman" pitchFamily="18" charset="0"/>
                <a:hlinkClick r:id="rId4"/>
              </a:rPr>
              <a:t>.</a:t>
            </a:r>
            <a:r>
              <a:rPr lang="en-US" sz="1400" b="1" i="1" u="sng" dirty="0" err="1">
                <a:latin typeface="Times New Roman" pitchFamily="18" charset="0"/>
                <a:cs typeface="Times New Roman" pitchFamily="18" charset="0"/>
                <a:hlinkClick r:id="rId4"/>
              </a:rPr>
              <a:t>ru</a:t>
            </a:r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, адрес электронной почты</a:t>
            </a:r>
            <a:r>
              <a:rPr lang="ru-RU" sz="1400" b="1" i="1" u="sng" dirty="0">
                <a:latin typeface="Times New Roman" pitchFamily="18" charset="0"/>
                <a:cs typeface="Times New Roman" pitchFamily="18" charset="0"/>
                <a:hlinkClick r:id="rId5"/>
              </a:rPr>
              <a:t>:</a:t>
            </a:r>
            <a:endParaRPr lang="ru-RU" sz="1400" b="1" i="1" u="sng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1400" b="1" i="1" dirty="0" err="1">
                <a:latin typeface="Times New Roman" pitchFamily="18" charset="0"/>
                <a:cs typeface="Times New Roman" pitchFamily="18" charset="0"/>
              </a:rPr>
              <a:t>jarensk</a:t>
            </a:r>
            <a:r>
              <a:rPr lang="en-US" sz="1400" b="1" i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1400" b="1" i="1" u="sng" dirty="0">
                <a:latin typeface="Times New Roman" pitchFamily="18" charset="0"/>
                <a:cs typeface="Times New Roman" pitchFamily="18" charset="0"/>
                <a:hlinkClick r:id="rId6"/>
              </a:rPr>
              <a:t>-29@</a:t>
            </a:r>
            <a:r>
              <a:rPr lang="en-US" sz="1400" b="1" i="1" u="sng" dirty="0" err="1">
                <a:latin typeface="Times New Roman" pitchFamily="18" charset="0"/>
                <a:cs typeface="Times New Roman" pitchFamily="18" charset="0"/>
                <a:hlinkClick r:id="rId6"/>
              </a:rPr>
              <a:t>yandex</a:t>
            </a:r>
            <a:r>
              <a:rPr lang="ru-RU" sz="1400" b="1" i="1" u="sng" dirty="0">
                <a:latin typeface="Times New Roman" pitchFamily="18" charset="0"/>
                <a:cs typeface="Times New Roman" pitchFamily="18" charset="0"/>
                <a:hlinkClick r:id="rId6"/>
              </a:rPr>
              <a:t>.</a:t>
            </a:r>
            <a:r>
              <a:rPr lang="en-US" sz="1400" b="1" i="1" u="sng" dirty="0" err="1">
                <a:latin typeface="Times New Roman" pitchFamily="18" charset="0"/>
                <a:cs typeface="Times New Roman" pitchFamily="18" charset="0"/>
                <a:hlinkClick r:id="rId6"/>
              </a:rPr>
              <a:t>ru</a:t>
            </a:r>
            <a:endParaRPr lang="ru-RU" sz="1400" b="1" i="1" dirty="0">
              <a:latin typeface="Times New Roman" pitchFamily="18" charset="0"/>
              <a:cs typeface="Times New Roman" pitchFamily="18" charset="0"/>
            </a:endParaRPr>
          </a:p>
          <a:p>
            <a:endParaRPr lang="ru-RU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Box 40"/>
          <p:cNvSpPr txBox="1"/>
          <p:nvPr/>
        </p:nvSpPr>
        <p:spPr>
          <a:xfrm>
            <a:off x="3995391" y="764704"/>
            <a:ext cx="504110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1600" dirty="0"/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185 -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индивидуальных предпринимателей</a:t>
            </a:r>
          </a:p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 49 -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малые предприятия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990200" y="742874"/>
            <a:ext cx="458232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234 - </a:t>
            </a:r>
            <a:r>
              <a:rPr lang="ru-RU" sz="1600" b="1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субъектов предпринимательства</a:t>
            </a:r>
            <a:r>
              <a:rPr lang="ru-RU" sz="2000" dirty="0">
                <a:solidFill>
                  <a:schemeClr val="accent3">
                    <a:lumMod val="50000"/>
                  </a:schemeClr>
                </a:solidFill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sp>
        <p:nvSpPr>
          <p:cNvPr id="9" name="Rectangle 13"/>
          <p:cNvSpPr>
            <a:spLocks noChangeArrowheads="1"/>
          </p:cNvSpPr>
          <p:nvPr/>
        </p:nvSpPr>
        <p:spPr bwMode="auto">
          <a:xfrm>
            <a:off x="850178" y="4973782"/>
            <a:ext cx="3357554" cy="265013"/>
          </a:xfrm>
          <a:prstGeom prst="roundRect">
            <a:avLst/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dirty="0">
                <a:latin typeface="Century Gothic" pitchFamily="34" charset="0"/>
              </a:rPr>
              <a:t>    Инвестиции в основной капитал за 2018 год</a:t>
            </a:r>
          </a:p>
        </p:txBody>
      </p:sp>
      <p:sp>
        <p:nvSpPr>
          <p:cNvPr id="10" name="Oval 25"/>
          <p:cNvSpPr>
            <a:spLocks noChangeArrowheads="1"/>
          </p:cNvSpPr>
          <p:nvPr/>
        </p:nvSpPr>
        <p:spPr bwMode="auto">
          <a:xfrm>
            <a:off x="1850310" y="5188096"/>
            <a:ext cx="1643042" cy="755617"/>
          </a:xfrm>
          <a:prstGeom prst="ellipse">
            <a:avLst/>
          </a:prstGeom>
          <a:ln>
            <a:solidFill>
              <a:schemeClr val="accent3">
                <a:lumMod val="50000"/>
              </a:schemeClr>
            </a:solidFill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1" name="Овал 10"/>
          <p:cNvSpPr/>
          <p:nvPr/>
        </p:nvSpPr>
        <p:spPr>
          <a:xfrm>
            <a:off x="2350376" y="5276032"/>
            <a:ext cx="1028757" cy="586199"/>
          </a:xfrm>
          <a:prstGeom prst="ellipse">
            <a:avLst/>
          </a:prstGeom>
          <a:solidFill>
            <a:schemeClr val="accent3">
              <a:lumMod val="50000"/>
            </a:schemeClr>
          </a:solidFill>
          <a:ln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Calibri" pitchFamily="34" charset="0"/>
              </a:rPr>
              <a:t>334,9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400" b="1" dirty="0">
                <a:solidFill>
                  <a:schemeClr val="bg1"/>
                </a:solidFill>
                <a:latin typeface="Calibri" pitchFamily="34" charset="0"/>
              </a:rPr>
              <a:t> млн. руб.</a:t>
            </a:r>
            <a:endParaRPr lang="ru-RU" sz="1400" dirty="0">
              <a:solidFill>
                <a:schemeClr val="bg1"/>
              </a:solidFill>
              <a:latin typeface="Calibri" pitchFamily="34" charset="0"/>
            </a:endParaRPr>
          </a:p>
        </p:txBody>
      </p:sp>
      <p:graphicFrame>
        <p:nvGraphicFramePr>
          <p:cNvPr id="13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95317109"/>
              </p:ext>
            </p:extLst>
          </p:nvPr>
        </p:nvGraphicFramePr>
        <p:xfrm>
          <a:off x="0" y="-1285908"/>
          <a:ext cx="4427984" cy="612059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16" name="Picture 81" descr="https://www.sakhatimes.ru/upload/iblock/ded/dedad32ab7373c2b0d777cd6581c0034.jpg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012160" y="2060848"/>
            <a:ext cx="2722477" cy="1814984"/>
          </a:xfrm>
          <a:prstGeom prst="rect">
            <a:avLst/>
          </a:prstGeom>
          <a:noFill/>
        </p:spPr>
      </p:pic>
      <p:graphicFrame>
        <p:nvGraphicFramePr>
          <p:cNvPr id="12" name="Диаграмма 11"/>
          <p:cNvGraphicFramePr/>
          <p:nvPr/>
        </p:nvGraphicFramePr>
        <p:xfrm>
          <a:off x="395536" y="908720"/>
          <a:ext cx="3600400" cy="396044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17" name="Диаграмма 16"/>
          <p:cNvGraphicFramePr/>
          <p:nvPr/>
        </p:nvGraphicFramePr>
        <p:xfrm>
          <a:off x="4788024" y="3861048"/>
          <a:ext cx="3960440" cy="223224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</p:spTree>
    <p:extLst>
      <p:ext uri="{BB962C8B-B14F-4D97-AF65-F5344CB8AC3E}">
        <p14:creationId xmlns:p14="http://schemas.microsoft.com/office/powerpoint/2010/main" val="4008422272"/>
      </p:ext>
    </p:extLst>
  </p:cSld>
  <p:clrMapOvr>
    <a:masterClrMapping/>
  </p:clrMapOvr>
  <p:transition spd="slow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TextBox 32"/>
          <p:cNvSpPr txBox="1"/>
          <p:nvPr/>
        </p:nvSpPr>
        <p:spPr>
          <a:xfrm>
            <a:off x="357158" y="0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611560" y="692696"/>
            <a:ext cx="7272808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Ленский район расположен на юго-востоке Архангельской области в нижнем течении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р.Вычегды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Граничит на севере и востоке с Республикой Коми, на юге – с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Вилегодским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на западе – с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Котласским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и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Красноборским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муниципальными районами. Протяженность с севера на юг – 160 км, с востока на запад – 70 км, территория – 10,66 тыс. км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2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из них 90% составляют земли лесного фонда. Центр района – село Яренск. Расстояние от Яренска до Архангельска – 1011 км, ближайшая железнодорожная станция – Межог (25 км, Республика Коми).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  В состав территории муниципального образования «Ленский муниципальный район» в соответствии с Законом Архангельской области от 23.09.2004 № 258-внеоч.-ОЗ (в ред.от 02.07.2012) «О статусе и границах муниципальных образований Архангельской области» входят 4 муниципальных образования: 1 - со статусом городского поселения («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 и 3 - со статусом сельских поселений («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»,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Козьминское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Сойгинское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»).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 территории Ленского муниципального района расположено всего 147 населенных пунктов: 1 – поселок городского типа (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Урдома) и 146 – сельских  населенных  пунктов. Общая  численность населения района на 1.01.2019 года составила – 10976 чел., в том числе: городское – 4161 чел. (37,9%), сельское – 6815 чел. (62,1 %). Основу природно-ресурсного потенциала Ленского района составляют лесные ресурсы. Основные отрасли хозяйства района: лесозаготовительная промышленность, лесное хозяйство, транспорт нефти и газа. С декабря 1972 г. в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пгт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Урдома работает газоперекачивающая компрессорная станция линейно – производственного Управления магистральных газопроводов. На сегодня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ЛПУМГ – мощный газотранспортный узел. Природный газ перекачивается по газопроводу Ухта – Торжок (по территории района проходит шесть ниток газопровода), а нефть - по нефтепроводу Ухта – Ярославль.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территории района расположены природоохранные территории: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Яренский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государственный природный биологический заказник регионального значения и Ленский государственный ландшафтный заказник регионального значения, имеющие в экологической системе района большое значение.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Основу экономического потенциала муниципального района составляют: лесное хозяйство, транспорт и связь, сельское хозяйство, строительство и розничная торговля.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На территории района по состоянию на 1 января 2020 года зарегистрировано  126  предприятие и организации (без учета индивидуальных предпринимателей).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9" name="Picture 16" descr="http://www.zelao.ru/files/cache/900x600_adaptiveResize_news_2012_11_1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68344" y="764704"/>
            <a:ext cx="1368152" cy="10801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" name="Picture 10" descr="C:\Users\Пятиева ТН\Desktop\1573103366_1449314016_21_00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703840" y="1844824"/>
            <a:ext cx="1440160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1" name="Picture 8" descr="C:\Users\Пятиева ТН\Desktop\D04A2u7X0AEePqE.jpg 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740352" y="4509120"/>
            <a:ext cx="1403648" cy="11521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43" name="Picture 3" descr="C:\Users\Пятиева ТН\Desktop\shutterstock_7569440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775849" y="3356992"/>
            <a:ext cx="1368151" cy="10081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0" y="0"/>
            <a:ext cx="9144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19" name="TextBox 18"/>
          <p:cNvSpPr txBox="1"/>
          <p:nvPr/>
        </p:nvSpPr>
        <p:spPr>
          <a:xfrm>
            <a:off x="285720" y="0"/>
            <a:ext cx="49680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Показатели социально-экономического развития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467544" y="69269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endParaRPr lang="ru-RU" dirty="0"/>
          </a:p>
        </p:txBody>
      </p:sp>
      <p:graphicFrame>
        <p:nvGraphicFramePr>
          <p:cNvPr id="22" name="Диаграмма 21"/>
          <p:cNvGraphicFramePr/>
          <p:nvPr/>
        </p:nvGraphicFramePr>
        <p:xfrm>
          <a:off x="251520" y="620688"/>
          <a:ext cx="4176464" cy="2664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2" name="TextBox 31"/>
          <p:cNvSpPr txBox="1"/>
          <p:nvPr/>
        </p:nvSpPr>
        <p:spPr>
          <a:xfrm>
            <a:off x="5004048" y="980728"/>
            <a:ext cx="3816424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структуре продукции и услуг муниципального района основное место занимает лесозаготовительная деятельность и лесное хозяйство наряду с транспортом нефти и газа. В лесной промышленности развиваются преимущественно предприятия ОАО «Группа «Илим». 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Большие объемы транспортировки газа осуществляет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ЛПУМГ.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Основу промышленного комплекса Ленского района составляют предприятия, ориентированные на заготовку, переработку и вывозку лесоматериалов. Специализация района на лесной промышленности обусловлена устойчивой лесосырьевой базой</a:t>
            </a:r>
            <a:r>
              <a:rPr lang="ru-RU" sz="1200" dirty="0"/>
              <a:t>. </a:t>
            </a:r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0423" name="Picture 7" descr="C:\Users\Пятиева ТН\Desktop\D-oTmK6WkAEviwJ.jpg large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076056" y="1924286"/>
            <a:ext cx="2016224" cy="17429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4" name="Picture 8" descr="C:\Users\Пятиева ТН\Desktop\D04A2u7X0AEePqE.jpg large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092280" y="2348880"/>
            <a:ext cx="1836652" cy="12961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5" name="Picture 9" descr="C:\Users\Пятиева ТН\Desktop\10588871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9552" y="3356992"/>
            <a:ext cx="2304256" cy="14401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0426" name="Picture 10" descr="C:\Users\Пятиева ТН\Desktop\1573103366_1449314016_21_000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771800" y="4005064"/>
            <a:ext cx="2160240" cy="158417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285720" y="0"/>
            <a:ext cx="19891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Трудовые ресурсы</a:t>
            </a:r>
          </a:p>
        </p:txBody>
      </p:sp>
      <p:graphicFrame>
        <p:nvGraphicFramePr>
          <p:cNvPr id="11" name="Диаграмма 10"/>
          <p:cNvGraphicFramePr/>
          <p:nvPr/>
        </p:nvGraphicFramePr>
        <p:xfrm>
          <a:off x="107504" y="692696"/>
          <a:ext cx="4032448" cy="28152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5" name="Диаграмма 14"/>
          <p:cNvGraphicFramePr/>
          <p:nvPr/>
        </p:nvGraphicFramePr>
        <p:xfrm>
          <a:off x="4644008" y="764704"/>
          <a:ext cx="4032448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16" name="Диаграмма 15"/>
          <p:cNvGraphicFramePr/>
          <p:nvPr/>
        </p:nvGraphicFramePr>
        <p:xfrm>
          <a:off x="251520" y="3861048"/>
          <a:ext cx="3960440" cy="25202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extBox 17"/>
          <p:cNvSpPr txBox="1"/>
          <p:nvPr/>
        </p:nvSpPr>
        <p:spPr>
          <a:xfrm>
            <a:off x="4860032" y="3861048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932040" y="3573016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4644008" y="3429000"/>
            <a:ext cx="396044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На долю населения в трудоспособном возрасте по состоянию на 1 января 2019 года приходится 47,9 % от численности постоянного населения, моложе трудоспособного – 21,0 %, старше трудоспособного – 31,1%.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структуре занятого населения 1388  человек работают в организациях государственной и муниципальной форм собственности.</a:t>
            </a:r>
          </a:p>
        </p:txBody>
      </p:sp>
      <p:sp>
        <p:nvSpPr>
          <p:cNvPr id="22" name="Oval 25"/>
          <p:cNvSpPr>
            <a:spLocks noChangeArrowheads="1"/>
          </p:cNvSpPr>
          <p:nvPr/>
        </p:nvSpPr>
        <p:spPr bwMode="auto">
          <a:xfrm>
            <a:off x="4355976" y="5085184"/>
            <a:ext cx="1375539" cy="755617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23" name="Овал 22"/>
          <p:cNvSpPr/>
          <p:nvPr/>
        </p:nvSpPr>
        <p:spPr>
          <a:xfrm>
            <a:off x="4355976" y="5229200"/>
            <a:ext cx="928694" cy="504056"/>
          </a:xfrm>
          <a:prstGeom prst="ellipse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1"/>
                </a:solidFill>
                <a:latin typeface="Calibri" pitchFamily="34" charset="0"/>
              </a:rPr>
              <a:t>5256</a:t>
            </a:r>
          </a:p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050" b="1" dirty="0">
                <a:solidFill>
                  <a:schemeClr val="bg1"/>
                </a:solidFill>
                <a:latin typeface="Calibri" pitchFamily="34" charset="0"/>
              </a:rPr>
              <a:t>чел.</a:t>
            </a:r>
            <a:endParaRPr lang="ru-RU" sz="105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25" name="Rectangle 13"/>
          <p:cNvSpPr>
            <a:spLocks noChangeArrowheads="1"/>
          </p:cNvSpPr>
          <p:nvPr/>
        </p:nvSpPr>
        <p:spPr bwMode="auto">
          <a:xfrm>
            <a:off x="5580112" y="5229200"/>
            <a:ext cx="3357586" cy="460811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100" dirty="0">
                <a:latin typeface="Century Gothic" pitchFamily="34" charset="0"/>
              </a:rPr>
              <a:t>Численность трудоспособного населения Ленского района за 2018 год</a:t>
            </a:r>
            <a:endParaRPr lang="ru-RU" sz="1050" dirty="0">
              <a:latin typeface="Century Gothic" pitchFamily="34" charset="0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357158" y="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0" y="571480"/>
            <a:ext cx="6357982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ru-RU" sz="1700" b="1" i="1" dirty="0">
                <a:latin typeface="Times New Roman" pitchFamily="18" charset="0"/>
                <a:ea typeface="Tahoma" pitchFamily="34" charset="0"/>
                <a:cs typeface="Times New Roman" pitchFamily="18" charset="0"/>
              </a:rPr>
              <a:t>    </a:t>
            </a:r>
            <a:endParaRPr lang="ru-RU" dirty="0"/>
          </a:p>
        </p:txBody>
      </p:sp>
      <p:sp>
        <p:nvSpPr>
          <p:cNvPr id="20" name="TextBox 19"/>
          <p:cNvSpPr txBox="1"/>
          <p:nvPr/>
        </p:nvSpPr>
        <p:spPr>
          <a:xfrm>
            <a:off x="683568" y="692696"/>
            <a:ext cx="4464496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Лесозаготовки и деревообработка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- традиционные для района виды хозяйственной деятельности. 94% территории  Ленского района занимают леса (ель, сосна, береза, реже осина) с высокими запасами древесины.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среднем на территории района заготавливается 800-850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древесины, в том числе арендаторами – свыше 750 тыс. 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, по договорам купли-продажи – 15-18 тыс.м</a:t>
            </a:r>
            <a:r>
              <a:rPr lang="ru-RU" sz="1200" baseline="30000" dirty="0">
                <a:latin typeface="Times New Roman" pitchFamily="18" charset="0"/>
                <a:cs typeface="Times New Roman" pitchFamily="18" charset="0"/>
              </a:rPr>
              <a:t>3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     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деревообрабатывающем производстве на территории района в 2019 году работало 5 цехов по переработке древесины.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Глубокая переработка древесины в районе не производится.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Комплексное использование лесного ресурсного потенциала сдерживается ограниченными возможностями сплава древесины по р. 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Вычегда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Заготовкой древесины и производством пиломатериалов занимаются предприятия различных форм собственности: наиболее крупные входящие в  ОАО «Группа «Илим»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  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и частные предприниматели.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общем объеме лесозаготовок более 80% приходится на предприятия ОАО «Группа «Илим», остальной объем - на малые предприятия.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Численность занятых в ЛПК района - около 300 человек.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Отгрузка лесопродукции ведется на ЦБК г.Коряжма и г.Сыктывкар . </a:t>
            </a:r>
          </a:p>
          <a:p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В настоящее время наибольший объем лесозаготовки осуществляется на территории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Сафроновское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(51%), в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Сойгинское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(27%) и МО «</a:t>
            </a:r>
            <a:r>
              <a:rPr lang="ru-RU" sz="1200" dirty="0" err="1">
                <a:latin typeface="Times New Roman" pitchFamily="18" charset="0"/>
                <a:cs typeface="Times New Roman" pitchFamily="18" charset="0"/>
              </a:rPr>
              <a:t>Урдомское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»  (20%) от общего объема заготовленной древесины. 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07504" y="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Отрасли экономики</a:t>
            </a:r>
          </a:p>
        </p:txBody>
      </p:sp>
      <p:pic>
        <p:nvPicPr>
          <p:cNvPr id="56322" name="Picture 2" descr="C:\Users\Пятиева ТН\Desktop\221018fd0c9522bac026893b515a2a0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44208" y="908720"/>
            <a:ext cx="2088232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6323" name="Picture 3" descr="C:\Users\Пятиева ТН\Desktop\derevoobrabotka562736598273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444208" y="2780928"/>
            <a:ext cx="2160240" cy="151216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2" name="Picture 2" descr="http://www.transinfo.kz/files/transinfo/reg_images/11_0068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44208" y="4581128"/>
            <a:ext cx="2232248" cy="15121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/>
          <p:cNvSpPr txBox="1"/>
          <p:nvPr/>
        </p:nvSpPr>
        <p:spPr>
          <a:xfrm>
            <a:off x="971600" y="764704"/>
            <a:ext cx="3816424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>
                <a:latin typeface="Times New Roman" pitchFamily="18" charset="0"/>
                <a:cs typeface="Times New Roman" pitchFamily="18" charset="0"/>
              </a:rPr>
              <a:t>Пищевая промышленность</a:t>
            </a:r>
            <a:r>
              <a:rPr lang="ru-RU" sz="1200" b="1" dirty="0">
                <a:latin typeface="Times New Roman" pitchFamily="18" charset="0"/>
                <a:cs typeface="Times New Roman" pitchFamily="18" charset="0"/>
              </a:rPr>
              <a:t>.</a:t>
            </a:r>
            <a:r>
              <a:rPr lang="ru-RU" sz="1200" dirty="0">
                <a:latin typeface="Times New Roman" pitchFamily="18" charset="0"/>
                <a:cs typeface="Times New Roman" pitchFamily="18" charset="0"/>
              </a:rPr>
              <a:t> Производство продуктов питания представлено выпуском хлебобулочных изделий. В районе  производством хлебобулочных изделий занимаются индивидуальный предприниматель Н.В. Фокин, ООО «Хлеб», ООО «Славянка». Хлебозавод ИП Н.В. Фокина производит порядка 264 тонны хлебобулочных изделий, ООО «Хлеб» - 298 тонны, ООО «Славянка» - 70 тонн.</a:t>
            </a:r>
          </a:p>
          <a:p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4275" name="Picture 3" descr="C:\Users\Пятиева ТН\Desktop\хлеб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32040" y="764704"/>
            <a:ext cx="2981665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3" descr="C:\Users\Пользователь\Desktop\праздник труда\Фотографии\фото\Фотографии\_DSC8630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924944"/>
            <a:ext cx="302433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Oval 25"/>
          <p:cNvSpPr>
            <a:spLocks noChangeArrowheads="1"/>
          </p:cNvSpPr>
          <p:nvPr/>
        </p:nvSpPr>
        <p:spPr bwMode="auto">
          <a:xfrm rot="5400000">
            <a:off x="789015" y="2315441"/>
            <a:ext cx="642942" cy="1285884"/>
          </a:xfrm>
          <a:prstGeom prst="ellipse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lIns="77194" tIns="38597" rIns="77194" bIns="38597" anchor="ctr"/>
          <a:lstStyle/>
          <a:p>
            <a:endParaRPr lang="ru-RU" sz="300" b="1" dirty="0">
              <a:latin typeface="Calibri" pitchFamily="34" charset="0"/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467544" y="2708920"/>
            <a:ext cx="864096" cy="500066"/>
          </a:xfrm>
          <a:prstGeom prst="ellipse">
            <a:avLst/>
          </a:prstGeom>
          <a:ln/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0" tIns="0" rIns="0" bIns="0" anchor="ctr"/>
          <a:lstStyle/>
          <a:p>
            <a:pPr algn="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bg1"/>
                </a:solidFill>
                <a:latin typeface="Calibri" pitchFamily="34" charset="0"/>
              </a:rPr>
              <a:t>632 тонны</a:t>
            </a:r>
          </a:p>
        </p:txBody>
      </p:sp>
      <p:sp>
        <p:nvSpPr>
          <p:cNvPr id="15" name="Rectangle 13"/>
          <p:cNvSpPr>
            <a:spLocks noChangeArrowheads="1"/>
          </p:cNvSpPr>
          <p:nvPr/>
        </p:nvSpPr>
        <p:spPr bwMode="auto">
          <a:xfrm>
            <a:off x="1331640" y="3212976"/>
            <a:ext cx="1800200" cy="571479"/>
          </a:xfrm>
          <a:prstGeom prst="roundRect">
            <a:avLst/>
          </a:prstGeom>
          <a:ln>
            <a:headEnd/>
            <a:tailEnd/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lIns="77194" tIns="38597" rIns="77194" bIns="38597">
            <a:spAutoFit/>
          </a:bodyPr>
          <a:lstStyle/>
          <a:p>
            <a:pPr marL="0" lvl="1" algn="ctr">
              <a:defRPr/>
            </a:pPr>
            <a:r>
              <a:rPr lang="ru-RU" sz="950" b="1" dirty="0">
                <a:latin typeface="Century Gothic" pitchFamily="34" charset="0"/>
              </a:rPr>
              <a:t>Объем производства хлебобулочных изделий за 2019 год </a:t>
            </a:r>
          </a:p>
        </p:txBody>
      </p:sp>
      <p:pic>
        <p:nvPicPr>
          <p:cNvPr id="56321" name="Picture 1" descr="C:\Users\Пятиева ТН\Desktop\Hlebobulochnye-izdeliya-1024x576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27784" y="4293096"/>
            <a:ext cx="3240360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TextBox 8"/>
          <p:cNvSpPr txBox="1"/>
          <p:nvPr/>
        </p:nvSpPr>
        <p:spPr>
          <a:xfrm>
            <a:off x="395536" y="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Отрасли экономики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7351</TotalTime>
  <Words>4554</Words>
  <Application>Microsoft Office PowerPoint</Application>
  <PresentationFormat>Экран (4:3)</PresentationFormat>
  <Paragraphs>331</Paragraphs>
  <Slides>34</Slides>
  <Notes>11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40" baseType="lpstr">
      <vt:lpstr>Arial</vt:lpstr>
      <vt:lpstr>Calibri</vt:lpstr>
      <vt:lpstr>Century Gothic</vt:lpstr>
      <vt:lpstr>Tahoma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Ivanova</dc:creator>
  <cp:lastModifiedBy>Пользователь Windows</cp:lastModifiedBy>
  <cp:revision>719</cp:revision>
  <dcterms:created xsi:type="dcterms:W3CDTF">2013-02-12T09:58:41Z</dcterms:created>
  <dcterms:modified xsi:type="dcterms:W3CDTF">2023-04-05T07:09:30Z</dcterms:modified>
</cp:coreProperties>
</file>