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39" r:id="rId3"/>
    <p:sldMasterId id="2147483943" r:id="rId4"/>
  </p:sldMasterIdLst>
  <p:notesMasterIdLst>
    <p:notesMasterId r:id="rId19"/>
  </p:notesMasterIdLst>
  <p:sldIdLst>
    <p:sldId id="256" r:id="rId5"/>
    <p:sldId id="290" r:id="rId6"/>
    <p:sldId id="286" r:id="rId7"/>
    <p:sldId id="318" r:id="rId8"/>
    <p:sldId id="317" r:id="rId9"/>
    <p:sldId id="327" r:id="rId10"/>
    <p:sldId id="324" r:id="rId11"/>
    <p:sldId id="304" r:id="rId12"/>
    <p:sldId id="320" r:id="rId13"/>
    <p:sldId id="321" r:id="rId14"/>
    <p:sldId id="322" r:id="rId15"/>
    <p:sldId id="313" r:id="rId16"/>
    <p:sldId id="325" r:id="rId17"/>
    <p:sldId id="32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0BA"/>
    <a:srgbClr val="1C6FBC"/>
    <a:srgbClr val="1F70B9"/>
    <a:srgbClr val="2270B8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6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6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6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6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4D6391C-474B-41AD-A205-5CEFA2B43ADC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95000"/>
              </a:lnSpc>
            </a:pPr>
            <a:fld id="{8102964F-8A8D-4D27-BC2B-EC02F63B572E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8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prstGeom prst="rect">
            <a:avLst/>
          </a:prstGeom>
        </p:spPr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744840" y="5522040"/>
            <a:ext cx="5962680" cy="5231520"/>
          </a:xfrm>
          <a:prstGeom prst="rect">
            <a:avLst/>
          </a:prstGeom>
        </p:spPr>
        <p:txBody>
          <a:bodyPr anchor="ctr"/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22C2B05-E671-4E28-AB7B-B320F13474D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12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29EF1CB2-459D-42FE-AAB4-A58CC90084A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12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0F7E8D77-FC4A-45D0-BE5B-61A0EF43C573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12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937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4D6391C-474B-41AD-A205-5CEFA2B43ADC}" type="slidenum">
              <a:rPr lang="ru-RU" sz="1400" b="0" strike="noStrike" spc="-1" smtClean="0">
                <a:latin typeface="Times New Roman"/>
              </a:rPr>
              <a:pPr algn="r"/>
              <a:t>13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22C2B05-E671-4E28-AB7B-B320F13474D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14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29EF1CB2-459D-42FE-AAB4-A58CC90084A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14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0F7E8D77-FC4A-45D0-BE5B-61A0EF43C573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14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937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22C2B05-E671-4E28-AB7B-B320F13474D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29EF1CB2-459D-42FE-AAB4-A58CC90084A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2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0F7E8D77-FC4A-45D0-BE5B-61A0EF43C573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2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391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22C2B05-E671-4E28-AB7B-B320F13474D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29EF1CB2-459D-42FE-AAB4-A58CC90084A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3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0F7E8D77-FC4A-45D0-BE5B-61A0EF43C573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3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22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22C2B05-E671-4E28-AB7B-B320F13474D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29EF1CB2-459D-42FE-AAB4-A58CC90084A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4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0F7E8D77-FC4A-45D0-BE5B-61A0EF43C573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4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224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7375" algn="l"/>
                <a:tab pos="1454749" algn="l"/>
                <a:tab pos="2182124" algn="l"/>
                <a:tab pos="2909499" algn="l"/>
              </a:tabLst>
              <a:defRPr/>
            </a:pPr>
            <a:fld id="{4531258D-2A76-4811-B7A3-4F1FE90ADA4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7375" algn="l"/>
                  <a:tab pos="1454749" algn="l"/>
                  <a:tab pos="2182124" algn="l"/>
                  <a:tab pos="2909499" algn="l"/>
                </a:tabLst>
                <a:defRPr/>
              </a:pPr>
              <a:t>5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819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22C2B05-E671-4E28-AB7B-B320F13474D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29EF1CB2-459D-42FE-AAB4-A58CC90084A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6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0F7E8D77-FC4A-45D0-BE5B-61A0EF43C573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6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937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22C2B05-E671-4E28-AB7B-B320F13474D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9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29EF1CB2-459D-42FE-AAB4-A58CC90084A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9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0F7E8D77-FC4A-45D0-BE5B-61A0EF43C573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9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501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FB284E-3BEF-4666-B8A7-15A3A843642C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10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 charset="-122"/>
              <a:cs typeface="+mn-cs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4981" y="5521893"/>
            <a:ext cx="5962970" cy="5231902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508672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FB284E-3BEF-4666-B8A7-15A3A843642C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 charset="-122"/>
              <a:cs typeface="+mn-cs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4981" y="5521893"/>
            <a:ext cx="5962970" cy="5231902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53541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76309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187280" y="3631680"/>
            <a:ext cx="76309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187280" y="36316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97600" y="36316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767400" y="12682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347880" y="12682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187280" y="36316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767400" y="36316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347880" y="36316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187280" y="1268280"/>
            <a:ext cx="7630920" cy="452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763092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1187280" y="274680"/>
            <a:ext cx="7630920" cy="25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1187280" y="36316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187280" y="1268280"/>
            <a:ext cx="7630920" cy="452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97600" y="36316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187280" y="3631680"/>
            <a:ext cx="76309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76309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187280" y="3631680"/>
            <a:ext cx="76309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1187280" y="36316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97600" y="36316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767400" y="12682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347880" y="12682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1187280" y="36316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767400" y="36316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347880" y="36316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497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188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/>
          <a:lstStyle>
            <a:lvl1pPr algn="l">
              <a:defRPr sz="3628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26" indent="0">
              <a:buNone/>
              <a:defRPr sz="1633"/>
            </a:lvl2pPr>
            <a:lvl3pPr marL="829452" indent="0">
              <a:buNone/>
              <a:defRPr sz="1451"/>
            </a:lvl3pPr>
            <a:lvl4pPr marL="1244178" indent="0">
              <a:buNone/>
              <a:defRPr sz="1270"/>
            </a:lvl4pPr>
            <a:lvl5pPr marL="1658904" indent="0">
              <a:buNone/>
              <a:defRPr sz="1270"/>
            </a:lvl5pPr>
            <a:lvl6pPr marL="2073631" indent="0">
              <a:buNone/>
              <a:defRPr sz="1270"/>
            </a:lvl6pPr>
            <a:lvl7pPr marL="2488357" indent="0">
              <a:buNone/>
              <a:defRPr sz="1270"/>
            </a:lvl7pPr>
            <a:lvl8pPr marL="2903083" indent="0">
              <a:buNone/>
              <a:defRPr sz="1270"/>
            </a:lvl8pPr>
            <a:lvl9pPr marL="3317809" indent="0">
              <a:buNone/>
              <a:defRPr sz="12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21986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6560" y="1268774"/>
            <a:ext cx="3745440" cy="452207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0241" y="1268774"/>
            <a:ext cx="3745440" cy="452207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977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346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763092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8147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51110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28490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4034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132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09120" y="275070"/>
            <a:ext cx="1906560" cy="55157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86560" y="275070"/>
            <a:ext cx="5584320" cy="55157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7767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187280" y="1268280"/>
            <a:ext cx="7630920" cy="452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3256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0611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6982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1268413"/>
            <a:ext cx="373856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8413" y="1268413"/>
            <a:ext cx="374015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14497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7237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5087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0812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00736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413387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9010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1975" y="274638"/>
            <a:ext cx="1906588" cy="5518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87450" y="274638"/>
            <a:ext cx="5572125" cy="5518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4698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187280" y="1268280"/>
            <a:ext cx="7630920" cy="452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187280" y="274680"/>
            <a:ext cx="7630920" cy="25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187280" y="36316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97600" y="36316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187280" y="3631680"/>
            <a:ext cx="76309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 cstate="print"/>
          <a:stretch/>
        </p:blipFill>
        <p:spPr>
          <a:xfrm>
            <a:off x="0" y="-33480"/>
            <a:ext cx="9143640" cy="6897240"/>
          </a:xfrm>
          <a:prstGeom prst="rect">
            <a:avLst/>
          </a:prstGeom>
          <a:ln w="936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"/>
          <p:cNvPicPr/>
          <p:nvPr/>
        </p:nvPicPr>
        <p:blipFill>
          <a:blip r:embed="rId14" cstate="print"/>
          <a:stretch/>
        </p:blipFill>
        <p:spPr>
          <a:xfrm>
            <a:off x="0" y="-33480"/>
            <a:ext cx="1042560" cy="6897240"/>
          </a:xfrm>
          <a:prstGeom prst="rect">
            <a:avLst/>
          </a:prstGeom>
          <a:ln w="936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2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763092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3080" indent="-342720">
              <a:lnSpc>
                <a:spcPct val="102000"/>
              </a:lnSpc>
              <a:spcAft>
                <a:spcPts val="1426"/>
              </a:spcAf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Образец текста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743040" indent="-285480">
              <a:lnSpc>
                <a:spcPct val="102000"/>
              </a:lnSpc>
              <a:spcAft>
                <a:spcPts val="1137"/>
              </a:spcAft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Второй уровень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indent="-228240">
              <a:lnSpc>
                <a:spcPct val="102000"/>
              </a:lnSpc>
              <a:spcAft>
                <a:spcPts val="850"/>
              </a:spcAf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Третий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indent="-228240">
              <a:lnSpc>
                <a:spcPct val="102000"/>
              </a:lnSpc>
              <a:spcAft>
                <a:spcPts val="575"/>
              </a:spcAf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Четвертый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2057400" indent="-228240">
              <a:lnSpc>
                <a:spcPct val="102000"/>
              </a:lnSpc>
              <a:spcAft>
                <a:spcPts val="289"/>
              </a:spcAf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Пятый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3124"/>
            <a:ext cx="1042560" cy="689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6560" y="275069"/>
            <a:ext cx="7629120" cy="55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6560" y="1268774"/>
            <a:ext cx="7629120" cy="452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0"/>
            <a:r>
              <a:rPr lang="en-GB" altLang="ru-RU" smtClean="0"/>
              <a:t>Девятый уровень структурыОбразец текста</a:t>
            </a:r>
          </a:p>
          <a:p>
            <a:pPr lvl="0"/>
            <a:r>
              <a:rPr lang="en-GB" altLang="ru-RU" smtClean="0"/>
              <a:t>Второй уровень</a:t>
            </a:r>
          </a:p>
          <a:p>
            <a:pPr lvl="0"/>
            <a:r>
              <a:rPr lang="en-GB" altLang="ru-RU" smtClean="0"/>
              <a:t>Третий уровень</a:t>
            </a:r>
          </a:p>
          <a:p>
            <a:pPr lvl="0"/>
            <a:r>
              <a:rPr lang="en-GB" altLang="ru-RU" smtClean="0"/>
              <a:t>Четвертый уровень</a:t>
            </a:r>
          </a:p>
          <a:p>
            <a:pPr lvl="0"/>
            <a:r>
              <a:rPr lang="en-GB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00564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956" r:id="rId12"/>
  </p:sldLayoutIdLst>
  <p:txStyles>
    <p:titleStyle>
      <a:lvl1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Arial" charset="0"/>
          <a:ea typeface="Microsoft YaHei" charset="-122"/>
        </a:defRPr>
      </a:lvl2pPr>
      <a:lvl3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Arial" charset="0"/>
          <a:ea typeface="Microsoft YaHei" charset="-122"/>
        </a:defRPr>
      </a:lvl3pPr>
      <a:lvl4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Arial" charset="0"/>
          <a:ea typeface="Microsoft YaHei" charset="-122"/>
        </a:defRPr>
      </a:lvl4pPr>
      <a:lvl5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Arial" charset="0"/>
          <a:ea typeface="Microsoft YaHei" charset="-122"/>
        </a:defRPr>
      </a:lvl5pPr>
      <a:lvl6pPr marL="2280994" indent="-207363" algn="ctr" defTabSz="4075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Arial" charset="0"/>
          <a:ea typeface="Microsoft YaHei" charset="-122"/>
        </a:defRPr>
      </a:lvl6pPr>
      <a:lvl7pPr marL="2695720" indent="-207363" algn="ctr" defTabSz="4075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Arial" charset="0"/>
          <a:ea typeface="Microsoft YaHei" charset="-122"/>
        </a:defRPr>
      </a:lvl7pPr>
      <a:lvl8pPr marL="3110446" indent="-207363" algn="ctr" defTabSz="4075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Arial" charset="0"/>
          <a:ea typeface="Microsoft YaHei" charset="-122"/>
        </a:defRPr>
      </a:lvl8pPr>
      <a:lvl9pPr marL="3525172" indent="-207363" algn="ctr" defTabSz="4075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11045" indent="-311045" algn="l" defTabSz="407526" rtl="0" eaLnBrk="0" fontAlgn="base" hangingPunct="0">
        <a:lnSpc>
          <a:spcPct val="104000"/>
        </a:lnSpc>
        <a:spcBef>
          <a:spcPct val="0"/>
        </a:spcBef>
        <a:spcAft>
          <a:spcPts val="1418"/>
        </a:spcAft>
        <a:buClr>
          <a:srgbClr val="000000"/>
        </a:buClr>
        <a:buSzPct val="100000"/>
        <a:buFont typeface="Times New Roman" panose="02020603050405020304" pitchFamily="18" charset="0"/>
        <a:defRPr sz="3175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104000"/>
        </a:lnSpc>
        <a:spcBef>
          <a:spcPct val="0"/>
        </a:spcBef>
        <a:spcAft>
          <a:spcPts val="1134"/>
        </a:spcAft>
        <a:buClr>
          <a:srgbClr val="000000"/>
        </a:buClr>
        <a:buSzPct val="100000"/>
        <a:buFont typeface="Times New Roman" panose="02020603050405020304" pitchFamily="18" charset="0"/>
        <a:defRPr sz="1996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eaLnBrk="0" fontAlgn="base" hangingPunct="0">
        <a:lnSpc>
          <a:spcPct val="104000"/>
        </a:lnSpc>
        <a:spcBef>
          <a:spcPct val="0"/>
        </a:spcBef>
        <a:spcAft>
          <a:spcPts val="851"/>
        </a:spcAft>
        <a:buClr>
          <a:srgbClr val="000000"/>
        </a:buClr>
        <a:buSzPct val="100000"/>
        <a:buFont typeface="Times New Roman" panose="02020603050405020304" pitchFamily="18" charset="0"/>
        <a:defRPr sz="1996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eaLnBrk="0" fontAlgn="base" hangingPunct="0">
        <a:lnSpc>
          <a:spcPct val="104000"/>
        </a:lnSpc>
        <a:spcBef>
          <a:spcPct val="0"/>
        </a:spcBef>
        <a:spcAft>
          <a:spcPts val="567"/>
        </a:spcAft>
        <a:buClr>
          <a:srgbClr val="000000"/>
        </a:buClr>
        <a:buSzPct val="100000"/>
        <a:buFont typeface="Times New Roman" panose="02020603050405020304" pitchFamily="18" charset="0"/>
        <a:defRPr sz="1996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eaLnBrk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anose="02020603050405020304" pitchFamily="18" charset="0"/>
        <a:defRPr sz="1996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1996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1996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1996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1996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33338"/>
            <a:ext cx="1042988" cy="689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74638"/>
            <a:ext cx="763111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268413"/>
            <a:ext cx="76311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pic>
        <p:nvPicPr>
          <p:cNvPr id="5" name="Picture 8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438" y="179388"/>
            <a:ext cx="900112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676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56735" y="5150422"/>
            <a:ext cx="8819640" cy="199390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FFFFFF"/>
                </a:solidFill>
                <a:latin typeface="Verdana"/>
                <a:ea typeface="Microsoft YaHei"/>
              </a:rPr>
              <a:t>Внедрение </a:t>
            </a:r>
            <a:r>
              <a:rPr lang="ru-RU" sz="1800" b="1" strike="noStrike" spc="-1" dirty="0">
                <a:solidFill>
                  <a:srgbClr val="FFFFFF"/>
                </a:solidFill>
                <a:latin typeface="Verdana"/>
                <a:ea typeface="Microsoft YaHei"/>
              </a:rPr>
              <a:t>персонифицированного финансирования дополнительного образования детей в </a:t>
            </a:r>
            <a:r>
              <a:rPr lang="ru-RU" sz="1800" b="1" strike="noStrike" spc="-1" dirty="0" smtClean="0">
                <a:solidFill>
                  <a:srgbClr val="FFFFFF"/>
                </a:solidFill>
                <a:latin typeface="Verdana"/>
                <a:ea typeface="Microsoft YaHei"/>
              </a:rPr>
              <a:t>МО «Ленский муниципальный район»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1403280" y="5445000"/>
            <a:ext cx="6400440" cy="711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363"/>
              </a:spcBef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3"/>
              </a:spcBef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21395" y="1872744"/>
            <a:ext cx="3677805" cy="32251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3219450" cy="942975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extrusionClr>
              <a:srgbClr val="00B0F0"/>
            </a:extrusionClr>
            <a:contourClr>
              <a:srgbClr val="FFFF00"/>
            </a:contourClr>
          </a:sp3d>
        </p:spPr>
      </p:pic>
      <p:pic>
        <p:nvPicPr>
          <p:cNvPr id="8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7054" y="3050037"/>
            <a:ext cx="1006765" cy="125264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41963" y="205662"/>
            <a:ext cx="5680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Федеральный  проект «Успех каждого ребенка» Национальный проект «Образование»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1331913" y="3860800"/>
            <a:ext cx="7272337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5857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5857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kumimoji="0" lang="ru-RU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153550" y="295300"/>
            <a:ext cx="7595939" cy="6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407988" algn="l"/>
                <a:tab pos="723900" algn="l"/>
                <a:tab pos="144780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Требования к дополнительным общеобразовательным программам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1227244" y="3127207"/>
            <a:ext cx="7747783" cy="857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Методические рекомендации по проектированию дополнительных общеразвивающих программ (включая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разноуровневые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программы)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(письмо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Минобрнауки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 РФ от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18 ноября 2015 г. N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09-3242)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70B9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1227245" y="1070139"/>
            <a:ext cx="7747783" cy="857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Письмо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Минобрнауки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 РФ от 11.12.2006 N 06-1844</a:t>
            </a:r>
          </a:p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«О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Примерных требованиях к программам дополнительного образования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детей»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70B9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1227245" y="2079165"/>
            <a:ext cx="7747783" cy="89627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Приказ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Минобрнауки РФ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от </a:t>
            </a:r>
            <a:r>
              <a:rPr lang="ru-RU" sz="1400" dirty="0" smtClean="0">
                <a:solidFill>
                  <a:srgbClr val="1F70B9"/>
                </a:solidFill>
                <a:latin typeface="Verdana" pitchFamily="32" charset="0"/>
                <a:ea typeface="Microsoft YaHei" charset="-122"/>
              </a:rPr>
              <a:t>09 ноября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 2018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г. N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196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70B9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"Об утверждении Порядка организации и осуществления образовательной деятельности по дополнительным общеобразовательным программам"</a:t>
            </a: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1227243" y="4136233"/>
            <a:ext cx="7747783" cy="7735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Правила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персонифицированного финансирования дополнительного образования детей 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Архангельской области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70B9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5892" y="5106903"/>
            <a:ext cx="5304378" cy="1518884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2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7872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1331913" y="3860800"/>
            <a:ext cx="7272337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5857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5857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kumimoji="0" lang="ru-RU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153550" y="295300"/>
            <a:ext cx="7595939" cy="6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407988" algn="l"/>
                <a:tab pos="723900" algn="l"/>
                <a:tab pos="14478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Условия для включения программы в Реестр образовательных программ (п.79 Правил ПФДО)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1227245" y="1070138"/>
            <a:ext cx="7747783" cy="559922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1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)	представленная образовательная программа содержит все необходимые компоненты, предусмотренные федеральным законодательством; 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2)	совокупная продолжительность реализации образовательной программы составляет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не менее 12 часов;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3)	совокупная продолжительность реализации образовательной программы составляет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не более 864 часов;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4)	продолжительность каждого модуля образовательной программы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не превышает 216 часов;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5)	минимальное число детей, одновременно находящихся в группе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превышает 3-х человек;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6)	максимальное число детей, одновременно находящихся в группе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не превышает 30-ти человек;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7)	возрастная группа детей, которые могут быть зачислены на программу, соответствует обозначенным в программе педагогическим задачам;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8)	в рамках реализации образовательной программы предусматривается материально-техническое обеспечение, адекватное направленности и виду образовательной программы;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9)	квалификация педагогического персонала позволяет обеспечить достижение поставленных педагогических задач;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10)	реализация образовательной программы не нацелена на достижение предметных результатов освоения основной образовательной программы начального и(или) основного и(или) среднего общего образования, предусмотренных соответствующими федеральными государственными образовательными стандартами;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11)	достоверность сведений, указанных в уведомлении, подтверждается содержанием приложенной к уведомлению образовательной программы.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7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9629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432373" y="204511"/>
            <a:ext cx="7558560" cy="81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0819" rIns="81638" bIns="40819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1">
              <a:lnSpc>
                <a:spcPct val="100000"/>
              </a:lnSpc>
              <a:spcBef>
                <a:spcPts val="579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5159" algn="l"/>
                <a:tab pos="3281809" algn="l"/>
                <a:tab pos="3939898" algn="l"/>
                <a:tab pos="4596548" algn="l"/>
                <a:tab pos="5253198" algn="l"/>
                <a:tab pos="5909847" algn="l"/>
                <a:tab pos="6565057" algn="l"/>
                <a:tab pos="6566497" algn="l"/>
                <a:tab pos="7223147" algn="l"/>
              </a:tabLst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Доступное дополнительное образование детей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764001" y="6006601"/>
            <a:ext cx="3384000" cy="33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07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68645" algn="l"/>
                <a:tab pos="656650" algn="l"/>
                <a:tab pos="1313299" algn="l"/>
                <a:tab pos="1969949" algn="l"/>
                <a:tab pos="2625159" algn="l"/>
                <a:tab pos="2626599" algn="l"/>
                <a:tab pos="3283248" algn="l"/>
              </a:tabLst>
              <a:defRPr/>
            </a:pPr>
            <a:r>
              <a:rPr kumimoji="0" lang="ru-RU" altLang="ru-RU" sz="1633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10251" name="AutoShape 10"/>
          <p:cNvSpPr>
            <a:spLocks noChangeArrowheads="1"/>
          </p:cNvSpPr>
          <p:nvPr/>
        </p:nvSpPr>
        <p:spPr bwMode="auto">
          <a:xfrm>
            <a:off x="1220383" y="1412163"/>
            <a:ext cx="7770550" cy="1700314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1C7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0" algn="just" defTabSz="407526" fontAlgn="base"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ru-RU" altLang="ru-RU" sz="1451" dirty="0">
                <a:solidFill>
                  <a:srgbClr val="337AC2"/>
                </a:solidFill>
                <a:latin typeface="Verdana" panose="020B0604030504040204" pitchFamily="34" charset="0"/>
              </a:rPr>
              <a:t>«В каждом субъекте Федерации будет работать модельный центр дополнительного образования детей, а на федеральном уровне будет создан </a:t>
            </a:r>
            <a:r>
              <a:rPr lang="ru-RU" altLang="ru-RU" sz="1451" dirty="0">
                <a:solidFill>
                  <a:srgbClr val="FF0000"/>
                </a:solidFill>
                <a:latin typeface="Verdana" panose="020B0604030504040204" pitchFamily="34" charset="0"/>
              </a:rPr>
              <a:t>общедоступный навигатор</a:t>
            </a:r>
            <a:r>
              <a:rPr lang="ru-RU" altLang="ru-RU" sz="1451" dirty="0">
                <a:solidFill>
                  <a:srgbClr val="337AC2"/>
                </a:solidFill>
                <a:latin typeface="Verdana" panose="020B0604030504040204" pitchFamily="34" charset="0"/>
              </a:rPr>
              <a:t> по дополнительным общеобразовательным программам. С его помощью родители смогут выбрать образовательные программы сообразно стремлениям, уровню подготовки и способностям детей; в том числе и те, кто оказался в трудной жизненной ситуации…»</a:t>
            </a:r>
          </a:p>
          <a:p>
            <a:pPr marL="285750" marR="0" lvl="0" indent="-28575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kumimoji="0" lang="ru-RU" altLang="ru-RU" sz="14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5391" y="979169"/>
            <a:ext cx="7731463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05">
              <a:defRPr/>
            </a:pP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Цитата</a:t>
            </a:r>
            <a:r>
              <a:rPr lang="ru-RU" sz="145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50" b="1" dirty="0" smtClean="0">
                <a:solidFill>
                  <a:srgbClr val="2573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50" i="1" dirty="0" smtClean="0">
                <a:solidFill>
                  <a:srgbClr val="2573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450" i="1" dirty="0">
                <a:solidFill>
                  <a:srgbClr val="2573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Источник: </a:t>
            </a:r>
            <a:r>
              <a:rPr lang="en-US" sz="1450" i="1" dirty="0">
                <a:solidFill>
                  <a:srgbClr val="2573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government.ru)</a:t>
            </a:r>
          </a:p>
          <a:p>
            <a:pPr lvl="0" defTabSz="914305">
              <a:defRPr/>
            </a:pPr>
            <a:r>
              <a:rPr lang="ru-RU" sz="1450" b="1" dirty="0" smtClean="0">
                <a:solidFill>
                  <a:srgbClr val="2573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ru-RU" sz="1450" b="0" i="1" u="none" strike="noStrike" kern="1200" cap="none" spc="0" normalizeH="0" baseline="0" noProof="0" dirty="0">
              <a:ln>
                <a:noFill/>
              </a:ln>
              <a:solidFill>
                <a:srgbClr val="2573B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220383" y="3701562"/>
            <a:ext cx="7770550" cy="2870959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1C7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0" algn="just" defTabSz="407526" fontAlgn="base"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ru-RU" altLang="ru-RU" sz="1451" b="1" dirty="0">
                <a:solidFill>
                  <a:srgbClr val="337AC2"/>
                </a:solidFill>
                <a:latin typeface="Verdana" panose="020B0604030504040204" pitchFamily="34" charset="0"/>
              </a:rPr>
              <a:t>Это информационный портал, содержащий данные по региональным и муниципальным сегментам </a:t>
            </a:r>
            <a:r>
              <a:rPr lang="ru-RU" altLang="ru-RU" sz="1451" b="1" dirty="0" smtClean="0">
                <a:solidFill>
                  <a:srgbClr val="337AC2"/>
                </a:solidFill>
                <a:latin typeface="Verdana" panose="020B0604030504040204" pitchFamily="34" charset="0"/>
              </a:rPr>
              <a:t>образования</a:t>
            </a:r>
          </a:p>
          <a:p>
            <a:pPr lvl="0" algn="just" defTabSz="407526" fontAlgn="base"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ru-RU" altLang="ru-RU" sz="1451" b="1" dirty="0">
              <a:solidFill>
                <a:srgbClr val="337AC2"/>
              </a:solidFill>
              <a:latin typeface="Verdana" panose="020B0604030504040204" pitchFamily="34" charset="0"/>
            </a:endParaRPr>
          </a:p>
          <a:p>
            <a:pPr marL="0" marR="0" lvl="0" indent="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ru-RU" altLang="ru-RU" sz="1451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Основные задачи:</a:t>
            </a:r>
            <a:endParaRPr kumimoji="0" lang="ru-RU" altLang="ru-RU" sz="1451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+mn-cs"/>
            </a:endParaRPr>
          </a:p>
          <a:p>
            <a:pPr marL="285750" marR="0" lvl="0" indent="-285750" algn="just" defTabSz="407526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ru-RU" altLang="ru-RU" sz="1451" dirty="0" smtClean="0">
                <a:solidFill>
                  <a:srgbClr val="337AC2"/>
                </a:solidFill>
                <a:latin typeface="Verdana" panose="020B0604030504040204" pitchFamily="34" charset="0"/>
              </a:rPr>
              <a:t>Формирование индивидуальных образовательных траекторий</a:t>
            </a:r>
          </a:p>
          <a:p>
            <a:pPr marL="285750" marR="0" lvl="0" indent="-285750" algn="just" defTabSz="407526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ru-RU" altLang="ru-RU" sz="1451" u="none" strike="noStrike" kern="1200" cap="none" spc="0" normalizeH="0" baseline="0" noProof="0" dirty="0" smtClean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</a:rPr>
              <a:t>Дистанционный</a:t>
            </a:r>
            <a:r>
              <a:rPr kumimoji="0" lang="ru-RU" altLang="ru-RU" sz="1451" u="none" strike="noStrike" kern="1200" cap="none" spc="0" normalizeH="0" noProof="0" dirty="0" smtClean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</a:rPr>
              <a:t> выбор программ и электронная запись на интересующую </a:t>
            </a:r>
            <a:r>
              <a:rPr lang="ru-RU" altLang="ru-RU" sz="1451" dirty="0" smtClean="0">
                <a:solidFill>
                  <a:srgbClr val="337AC2"/>
                </a:solidFill>
                <a:latin typeface="Verdana" panose="020B0604030504040204" pitchFamily="34" charset="0"/>
              </a:rPr>
              <a:t>образовательную </a:t>
            </a:r>
            <a:r>
              <a:rPr kumimoji="0" lang="ru-RU" altLang="ru-RU" sz="1451" u="none" strike="noStrike" kern="1200" cap="none" spc="0" normalizeH="0" noProof="0" dirty="0" smtClean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</a:rPr>
              <a:t>программу</a:t>
            </a:r>
          </a:p>
          <a:p>
            <a:pPr marL="285750" marR="0" lvl="0" indent="-285750" algn="just" defTabSz="407526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ru-RU" altLang="ru-RU" sz="1451" baseline="0" dirty="0" smtClean="0">
                <a:solidFill>
                  <a:srgbClr val="337AC2"/>
                </a:solidFill>
                <a:latin typeface="Verdana" panose="020B0604030504040204" pitchFamily="34" charset="0"/>
              </a:rPr>
              <a:t>Систематизация образовательных программ</a:t>
            </a:r>
            <a:r>
              <a:rPr kumimoji="0" lang="ru-RU" altLang="ru-RU" sz="1451" u="none" strike="noStrike" kern="1200" cap="none" spc="0" normalizeH="0" baseline="0" noProof="0" dirty="0" smtClean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</a:rPr>
              <a:t> </a:t>
            </a:r>
            <a:endParaRPr lang="ru-RU" altLang="ru-RU" sz="1451" dirty="0">
              <a:solidFill>
                <a:srgbClr val="337AC2"/>
              </a:solidFill>
              <a:latin typeface="Verdana" panose="020B0604030504040204" pitchFamily="34" charset="0"/>
            </a:endParaRPr>
          </a:p>
          <a:p>
            <a:pPr marL="285750" marR="0" lvl="0" indent="-285750" algn="just" defTabSz="407526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ru-RU" altLang="ru-RU" sz="1451" u="none" strike="noStrike" kern="1200" cap="none" spc="0" normalizeH="0" baseline="0" noProof="0" dirty="0" smtClean="0">
                <a:ln>
                  <a:noFill/>
                </a:ln>
                <a:solidFill>
                  <a:srgbClr val="1E70BA"/>
                </a:solidFill>
                <a:effectLst/>
                <a:uLnTx/>
                <a:uFillTx/>
                <a:latin typeface="Verdana" panose="020B0604030504040204" pitchFamily="34" charset="0"/>
              </a:rPr>
              <a:t>Учет и отчетность в рамках дополнительного образования</a:t>
            </a:r>
            <a:endParaRPr kumimoji="0" lang="ru-RU" altLang="ru-RU" sz="1451" u="none" strike="noStrike" kern="1200" cap="none" spc="0" normalizeH="0" baseline="0" noProof="0" dirty="0">
              <a:ln>
                <a:noFill/>
              </a:ln>
              <a:solidFill>
                <a:srgbClr val="1E70BA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6938" y="3222353"/>
            <a:ext cx="67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Навигатор дополнительного образования детей</a:t>
            </a: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9533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45309" y="362635"/>
            <a:ext cx="7472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СЕРТИФИКАТ ПЕРСОНИФИЦИРОВАННОГО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ДОПОЛНИТЕЛЬНОГО ОБРАЗОВАНИЯ</a:t>
            </a:r>
            <a:endParaRPr lang="ru-RU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18908" y="2719486"/>
            <a:ext cx="1535113" cy="15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srgbClr val="FFFF00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rgbClr val="FFFF00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979056" y="1403926"/>
            <a:ext cx="3103418" cy="4858328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0071" y="1764143"/>
            <a:ext cx="24337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СЕРТИФИКАТ ПЕРСОНИФИЦИРОВАННОГО ДОПОЛНИТЕЛЬНОГО ОБРАЗОВАНИЯ </a:t>
            </a:r>
          </a:p>
          <a:p>
            <a:pPr algn="ctr"/>
            <a:r>
              <a:rPr lang="ru-RU" sz="1600" dirty="0" smtClean="0"/>
              <a:t>Реестровая запись в информационной системе</a:t>
            </a:r>
          </a:p>
          <a:p>
            <a:pPr algn="ctr"/>
            <a:r>
              <a:rPr lang="ru-RU" sz="1600" dirty="0" smtClean="0"/>
              <a:t>ВЫДАЕТСЯ:</a:t>
            </a:r>
          </a:p>
          <a:p>
            <a:pPr algn="ctr"/>
            <a:r>
              <a:rPr lang="ru-RU" sz="1600" dirty="0" smtClean="0"/>
              <a:t>•уполномоченным органом (организаций) один раз,</a:t>
            </a:r>
          </a:p>
          <a:p>
            <a:pPr algn="ctr"/>
            <a:r>
              <a:rPr lang="ru-RU" sz="1600" dirty="0" smtClean="0"/>
              <a:t>•детям с 5 до 18 дет,</a:t>
            </a:r>
          </a:p>
          <a:p>
            <a:pPr algn="ctr"/>
            <a:r>
              <a:rPr lang="ru-RU" sz="1600" dirty="0" smtClean="0"/>
              <a:t>•по заявлению родителей (законных представителей)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4110182" y="1154544"/>
            <a:ext cx="2290618" cy="139469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b="1" dirty="0" smtClean="0"/>
          </a:p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b="1" dirty="0" smtClean="0"/>
              <a:t>Сертификат учета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4105565" y="4636654"/>
            <a:ext cx="2406072" cy="1482437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b="1" dirty="0" smtClean="0"/>
              <a:t>Сертификат персонифицированного финансирования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17671" y="1505528"/>
            <a:ext cx="22074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СТАТУС СЕРТИФИКАТА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Позволяет вести учет охвата детей дополнительным образованием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59418" y="4620691"/>
            <a:ext cx="228138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СТАТУС СЕРТИФИКАТА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Используется при выборе сертифицированных программ, переданных на персонифицированное финансирование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432373" y="204511"/>
            <a:ext cx="7558560" cy="81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0819" rIns="81638" bIns="40819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1">
              <a:lnSpc>
                <a:spcPct val="100000"/>
              </a:lnSpc>
              <a:spcBef>
                <a:spcPts val="579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5159" algn="l"/>
                <a:tab pos="3281809" algn="l"/>
                <a:tab pos="3939898" algn="l"/>
                <a:tab pos="4596548" algn="l"/>
                <a:tab pos="5253198" algn="l"/>
                <a:tab pos="5909847" algn="l"/>
                <a:tab pos="6565057" algn="l"/>
                <a:tab pos="6566497" algn="l"/>
                <a:tab pos="7223147" algn="l"/>
              </a:tabLst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764001" y="6006601"/>
            <a:ext cx="3384000" cy="33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07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68645" algn="l"/>
                <a:tab pos="656650" algn="l"/>
                <a:tab pos="1313299" algn="l"/>
                <a:tab pos="1969949" algn="l"/>
                <a:tab pos="2625159" algn="l"/>
                <a:tab pos="2626599" algn="l"/>
                <a:tab pos="3283248" algn="l"/>
              </a:tabLst>
              <a:defRPr/>
            </a:pPr>
            <a:r>
              <a:rPr kumimoji="0" lang="ru-RU" altLang="ru-RU" sz="1633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39273" y="270317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МЕХАНИЗМ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ПЕРСОНИФИЦИРОВАННОГО ФИНАНСИРОВАНИЯ</a:t>
            </a:r>
            <a:endParaRPr lang="ru-RU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7013" y="2052638"/>
            <a:ext cx="36099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 descr="C:\Users\ЗавРОО\Desktop\24a0cdb63de7c22bdc4a860e8a8590ca-800x.jpg"/>
          <p:cNvPicPr>
            <a:picLocks noChangeAspect="1" noChangeArrowheads="1"/>
          </p:cNvPicPr>
          <p:nvPr/>
        </p:nvPicPr>
        <p:blipFill>
          <a:blip r:embed="rId6" cstate="print"/>
          <a:srcRect t="17275" b="-13625"/>
          <a:stretch>
            <a:fillRect/>
          </a:stretch>
        </p:blipFill>
        <p:spPr bwMode="auto">
          <a:xfrm>
            <a:off x="592666" y="1376218"/>
            <a:ext cx="843588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9533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488294" y="42635"/>
            <a:ext cx="7558560" cy="98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0819" rIns="81638" bIns="40819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1">
              <a:lnSpc>
                <a:spcPct val="100000"/>
              </a:lnSpc>
              <a:spcBef>
                <a:spcPts val="579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5159" algn="l"/>
                <a:tab pos="3281809" algn="l"/>
                <a:tab pos="3939898" algn="l"/>
                <a:tab pos="4596548" algn="l"/>
                <a:tab pos="5253198" algn="l"/>
                <a:tab pos="5909847" algn="l"/>
                <a:tab pos="6565057" algn="l"/>
                <a:tab pos="6566497" algn="l"/>
                <a:tab pos="7223147" algn="l"/>
              </a:tabLst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Доступное дополнительное образование детей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764001" y="6006601"/>
            <a:ext cx="3384000" cy="33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07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68645" algn="l"/>
                <a:tab pos="656650" algn="l"/>
                <a:tab pos="1313299" algn="l"/>
                <a:tab pos="1969949" algn="l"/>
                <a:tab pos="2625159" algn="l"/>
                <a:tab pos="2626599" algn="l"/>
                <a:tab pos="3283248" algn="l"/>
              </a:tabLst>
              <a:defRPr/>
            </a:pPr>
            <a:r>
              <a:rPr kumimoji="0" lang="ru-RU" altLang="ru-RU" sz="1633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10250" name="AutoShape 9"/>
          <p:cNvSpPr>
            <a:spLocks noChangeArrowheads="1"/>
          </p:cNvSpPr>
          <p:nvPr/>
        </p:nvSpPr>
        <p:spPr bwMode="auto">
          <a:xfrm>
            <a:off x="1199093" y="757595"/>
            <a:ext cx="7791840" cy="1969041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1C7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kumimoji="0" lang="ru-RU" altLang="ru-RU" sz="14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251" name="AutoShape 10"/>
          <p:cNvSpPr>
            <a:spLocks noChangeArrowheads="1"/>
          </p:cNvSpPr>
          <p:nvPr/>
        </p:nvSpPr>
        <p:spPr bwMode="auto">
          <a:xfrm>
            <a:off x="1199093" y="2798893"/>
            <a:ext cx="7770550" cy="1899794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1C7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ru-RU" altLang="ru-RU" sz="1451" b="1" i="0" u="none" strike="noStrike" kern="1200" cap="none" spc="0" normalizeH="0" baseline="0" noProof="0" dirty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«Правительству Российской Федерации обеспечить увеличение к 2020 году числа детей в возрасте от 5 до 18 лет, обучающихся по дополнительным образовательным программам, в общей численности детей этого возраста до 70 - 75 процентов, предусмотрев, что 50 процентов из них должны обучаться за счет бюджетных ассигнований федерального бюджета». </a:t>
            </a:r>
          </a:p>
          <a:p>
            <a:pPr marL="0" marR="0" lvl="0" indent="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ru-RU" alt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ru-RU" altLang="ru-RU" sz="1451" b="0" i="1" u="none" strike="noStrike" kern="1200" cap="none" spc="0" normalizeH="0" baseline="0" noProof="0" dirty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(из Указа Президента Российской Федерации от 7 мая 2012 года №599) </a:t>
            </a:r>
          </a:p>
          <a:p>
            <a:pPr marL="285750" marR="0" lvl="0" indent="-28575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kumimoji="0" lang="ru-RU" altLang="ru-RU" sz="14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0450" y="799516"/>
            <a:ext cx="773146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0" b="1" i="0" u="none" strike="noStrike" kern="1200" cap="none" spc="0" normalizeH="0" baseline="0" noProof="0" dirty="0">
                <a:ln>
                  <a:noFill/>
                </a:ln>
                <a:solidFill>
                  <a:srgbClr val="2573B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«Главное, у ребёнка, у родителей должен быть выбор: получить дополнительное образование на базе школы, или в муниципальном творческом центре, или в негосударственной образовательной организации, чтобы это было доступно и чтобы с детьми работали по-настоящему хорошо подготовленные специалисты». </a:t>
            </a:r>
          </a:p>
          <a:p>
            <a:pPr marL="0" marR="0" lvl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0" b="1" i="0" u="none" strike="noStrike" kern="1200" cap="none" spc="0" normalizeH="0" baseline="0" noProof="0" dirty="0">
                <a:ln>
                  <a:noFill/>
                </a:ln>
                <a:solidFill>
                  <a:srgbClr val="2573B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0" b="0" i="1" u="none" strike="noStrike" kern="1200" cap="none" spc="0" normalizeH="0" baseline="0" noProof="0" dirty="0">
                <a:ln>
                  <a:noFill/>
                </a:ln>
                <a:solidFill>
                  <a:srgbClr val="2573B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(из послания Президента Российской Федерации В.В. Путина Федеральному собранию, 4 декабря 2014 года) 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199093" y="4759528"/>
            <a:ext cx="7770550" cy="1899794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1C7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ru-RU" altLang="ru-RU" sz="1451" b="1" i="0" u="none" strike="noStrike" kern="1200" cap="none" spc="0" normalizeH="0" baseline="0" noProof="0" dirty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Разработка нормативно-правовой базы в целях введения именных сертификатов для детей на получение гарантированных бесплатных услуг дополнительного образования, спортивно-досуговых услуг по месту жительства. </a:t>
            </a:r>
          </a:p>
          <a:p>
            <a:pPr marL="0" marR="0" lvl="0" indent="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ru-RU" altLang="ru-RU" sz="1451" b="1" i="0" u="none" strike="noStrike" kern="1200" cap="none" spc="0" normalizeH="0" baseline="0" noProof="0" dirty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ru-RU" altLang="ru-RU" sz="1451" b="0" i="1" u="none" strike="noStrike" kern="1200" cap="none" spc="0" normalizeH="0" baseline="0" noProof="0" dirty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(из Указа Президента Российской Федерации от 1 июня 2012 года №</a:t>
            </a:r>
            <a:r>
              <a:rPr kumimoji="0" lang="ru-RU" altLang="ru-RU" sz="1451" b="0" i="1" u="none" strike="noStrike" kern="1200" cap="none" spc="0" normalizeH="0" baseline="0" noProof="0" dirty="0" smtClean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761 «Меры, направленные </a:t>
            </a:r>
            <a:r>
              <a:rPr kumimoji="0" lang="ru-RU" altLang="ru-RU" sz="1451" b="0" i="1" u="none" strike="noStrike" kern="1200" cap="none" spc="0" normalizeH="0" baseline="0" noProof="0" dirty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на развитие системы дополнительного образования, инфраструктуры творческого развития и воспитания детей</a:t>
            </a:r>
            <a:r>
              <a:rPr kumimoji="0" lang="ru-RU" altLang="ru-RU" sz="1451" b="0" i="1" u="none" strike="noStrike" kern="1200" cap="none" spc="0" normalizeH="0" baseline="0" noProof="0" dirty="0" smtClean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»)</a:t>
            </a:r>
            <a:endParaRPr kumimoji="0" lang="ru-RU" altLang="ru-RU" sz="1451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9617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159611" y="382352"/>
            <a:ext cx="7692790" cy="31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imes New Roman" panose="02020603050405020304" pitchFamily="18" charset="0"/>
              <a:buNone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Нормативно-правовое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внедрения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модели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764001" y="6006601"/>
            <a:ext cx="3384000" cy="33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07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68645" algn="l"/>
                <a:tab pos="656650" algn="l"/>
                <a:tab pos="1313299" algn="l"/>
                <a:tab pos="1969949" algn="l"/>
                <a:tab pos="2625159" algn="l"/>
                <a:tab pos="2626599" algn="l"/>
                <a:tab pos="3283248" algn="l"/>
              </a:tabLst>
              <a:defRPr/>
            </a:pPr>
            <a:r>
              <a:rPr kumimoji="0" lang="ru-RU" altLang="ru-RU" sz="1633" b="0" i="0" u="none" strike="noStrike" kern="1200" cap="none" spc="0" normalizeH="0" baseline="0" noProof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1" y="178921"/>
            <a:ext cx="90000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1213335" y="932038"/>
            <a:ext cx="7747783" cy="857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lvl="0" algn="ctr" defTabSz="449217">
              <a:buClr>
                <a:srgbClr val="000000"/>
              </a:buClr>
              <a:buSzPct val="100000"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Указ Президента Российской Федерации от 07.05.2012 № 599 «О мерах по реализации государственной политики в области образования и науки»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1200727" y="3325091"/>
            <a:ext cx="7740073" cy="6927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lvl="0" algn="ctr" defTabSz="449217">
              <a:buClr>
                <a:srgbClr val="000000"/>
              </a:buClr>
              <a:buSzPct val="100000"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lang="ru-RU" sz="1700" dirty="0" smtClean="0">
                <a:solidFill>
                  <a:srgbClr val="002060"/>
                </a:solidFill>
              </a:rPr>
              <a:t>Указ Президента Российской Федерации от 07.05.2018 № 204 «О национальных целях и стратегических задачах развития Российской Федерации на период до 2024 года»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1194863" y="1936703"/>
            <a:ext cx="7747782" cy="68479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070B8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1213335" y="4986210"/>
            <a:ext cx="7747782" cy="76334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9208" tIns="49604" rIns="99208" bIns="49604" anchor="ctr"/>
          <a:lstStyle/>
          <a:p>
            <a:pPr marL="0" marR="0" lvl="0" indent="0" algn="just" defTabSz="49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endParaRPr kumimoji="0" lang="ru-RU" sz="1323" b="0" i="0" u="none" strike="noStrike" kern="1200" cap="none" spc="0" normalizeH="0" baseline="0" noProof="0" dirty="0">
              <a:ln>
                <a:noFill/>
              </a:ln>
              <a:solidFill>
                <a:srgbClr val="2070B8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1213335" y="2724977"/>
            <a:ext cx="7747782" cy="53995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9208" tIns="49604" rIns="99208" bIns="49604" anchor="ctr"/>
          <a:lstStyle/>
          <a:p>
            <a:pPr marL="0" marR="0" lvl="0" indent="0" algn="just" defTabSz="49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endParaRPr kumimoji="0" lang="ru-RU" sz="1323" b="0" i="0" u="none" strike="noStrike" kern="1200" cap="none" spc="0" normalizeH="0" baseline="0" noProof="0" dirty="0">
              <a:ln>
                <a:noFill/>
              </a:ln>
              <a:solidFill>
                <a:srgbClr val="2070B8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1213337" y="5863406"/>
            <a:ext cx="7747781" cy="727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9208" tIns="49604" rIns="99208" bIns="49604" anchor="ctr"/>
          <a:lstStyle/>
          <a:p>
            <a:pPr marL="0" marR="0" lvl="0" indent="0" algn="just" defTabSz="49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endParaRPr kumimoji="0" lang="ru-RU" sz="1323" b="0" i="0" u="none" strike="noStrike" kern="1200" cap="none" spc="0" normalizeH="0" baseline="0" noProof="0" dirty="0">
              <a:ln>
                <a:noFill/>
              </a:ln>
              <a:solidFill>
                <a:srgbClr val="2070B8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1220146" y="4087905"/>
            <a:ext cx="7741595" cy="78639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9208" tIns="49604" rIns="99208" bIns="49604" anchor="ctr"/>
          <a:lstStyle/>
          <a:p>
            <a:pPr lvl="0" algn="ctr" defTabSz="495223">
              <a:buClr>
                <a:srgbClr val="000000"/>
              </a:buClr>
              <a:buSzPct val="100000"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Приоритетный проект «Доступное дополнительное образование для детей» (протокол заседания Президиума Совета при Президенте Российской Федерации по стратегическому развитию и национальным проектам от 30.11.2016 № 11)</a:t>
            </a:r>
            <a:endParaRPr lang="ru-RU" sz="1600" dirty="0">
              <a:solidFill>
                <a:srgbClr val="002060"/>
              </a:solidFill>
              <a:ea typeface="Microsoft YaHei" charset="-122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3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246908" y="1978557"/>
            <a:ext cx="76292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 закон РФ 273-ФЗ «Об образовании в Российской Федерации» от 29.12.2012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257300" y="2691395"/>
            <a:ext cx="76676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Концепция развития дополнительного образования детей,  утверждённая распоряжением Правительства Российской Федерации от 04.09.2014 № 1726-р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025237" y="4957547"/>
            <a:ext cx="794731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Приказ Министерства просвещения России от 09.11.2018 № 196 «Об утверждении Порядка организации и осуществления образовательной деятельности по дополнительным общеобразовательным программам»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228725" y="5809169"/>
            <a:ext cx="7684366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Национальный проект «Образование» (протокол заседания Президиума Совета при Президенте Российской Федерации по стратегическому развитию и национальным проектам от 24.12.2018 № 16)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244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159611" y="382352"/>
            <a:ext cx="7692790" cy="31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imes New Roman" panose="02020603050405020304" pitchFamily="18" charset="0"/>
              <a:buNone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Нормативно-правовое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внедрения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модели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764001" y="6006601"/>
            <a:ext cx="3384000" cy="33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07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68645" algn="l"/>
                <a:tab pos="656650" algn="l"/>
                <a:tab pos="1313299" algn="l"/>
                <a:tab pos="1969949" algn="l"/>
                <a:tab pos="2625159" algn="l"/>
                <a:tab pos="2626599" algn="l"/>
                <a:tab pos="3283248" algn="l"/>
              </a:tabLst>
              <a:defRPr/>
            </a:pPr>
            <a:r>
              <a:rPr kumimoji="0" lang="ru-RU" altLang="ru-RU" sz="1633" b="0" i="0" u="none" strike="noStrike" kern="1200" cap="none" spc="0" normalizeH="0" baseline="0" noProof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1" y="178921"/>
            <a:ext cx="90000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1194862" y="932038"/>
            <a:ext cx="7747783" cy="857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lvl="0" algn="ctr" defTabSz="449217">
              <a:buClr>
                <a:srgbClr val="000000"/>
              </a:buClr>
              <a:buSzPct val="100000"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1099127" y="1936702"/>
            <a:ext cx="7843518" cy="245057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070B8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1256145" y="4553526"/>
            <a:ext cx="7640318" cy="103447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9208" tIns="49604" rIns="99208" bIns="49604" anchor="ctr"/>
          <a:lstStyle/>
          <a:p>
            <a:pPr lvl="0" algn="ctr" defTabSz="495223">
              <a:buClr>
                <a:srgbClr val="000000"/>
              </a:buClr>
              <a:buSzPct val="100000"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r>
              <a:rPr lang="ru-RU" sz="1700" dirty="0" smtClean="0">
                <a:solidFill>
                  <a:srgbClr val="0070C0"/>
                </a:solidFill>
              </a:rPr>
              <a:t>Постановление Правительства Архангельской области </a:t>
            </a:r>
            <a:br>
              <a:rPr lang="ru-RU" sz="1700" dirty="0" smtClean="0">
                <a:solidFill>
                  <a:srgbClr val="0070C0"/>
                </a:solidFill>
              </a:rPr>
            </a:br>
            <a:r>
              <a:rPr lang="ru-RU" sz="1700" dirty="0" smtClean="0">
                <a:solidFill>
                  <a:srgbClr val="0070C0"/>
                </a:solidFill>
              </a:rPr>
              <a:t>от 03.09.2019 № 472-пп О создании государственной информационной  системы Архангельской области «Навигатор дополнительного образования Архангельской области» 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3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1266825" y="913438"/>
            <a:ext cx="760008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 проект «Успех каждого ребёнка» (протокол заседания проектного комитета по национальному проекту «Образование» от 07.12.2018 № 3)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1274617" y="2009860"/>
            <a:ext cx="7725641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Основные требования к внедрению системы персонифицированного финансирования дополнительного образования детей в субъектах Российской Федерации для реализации мероприятий по формированию современных управленческих и организационно-экономических механизмов в системе дополнительного образования детей в рамках государственной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программы Российской Федерации «Развитие образования», направленные письмом Министерства образования и науки Российской Федерации от 03.07.2018 № 09-953 «О направлении информации»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1283855" y="5781964"/>
            <a:ext cx="7829663" cy="8081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9208" tIns="49604" rIns="99208" bIns="49604" anchor="ctr"/>
          <a:lstStyle/>
          <a:p>
            <a:pPr marL="0" marR="0" lvl="0" indent="0" algn="just" defTabSz="49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r>
              <a:rPr kumimoji="0" 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Муниципальные программы персонифицированного финансирования дополнительного образования, муниципальные нормативные акты, регламентирующие проведение эксперимента по внедрению ПФДО</a:t>
            </a:r>
          </a:p>
        </p:txBody>
      </p:sp>
    </p:spTree>
    <p:extLst>
      <p:ext uri="{BB962C8B-B14F-4D97-AF65-F5344CB8AC3E}">
        <p14:creationId xmlns:p14="http://schemas.microsoft.com/office/powerpoint/2010/main" xmlns="" val="3732244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79388"/>
            <a:ext cx="900112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301595" y="1034968"/>
            <a:ext cx="3096000" cy="6095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56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618" tIns="59432" rIns="98618" bIns="59432" anchor="ctr">
            <a:spAutoFit/>
          </a:bodyPr>
          <a:lstStyle>
            <a:lvl1pPr>
              <a:lnSpc>
                <a:spcPct val="106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6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6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6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6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lvl="0"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https://dop29.ru/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3419" y="159970"/>
            <a:ext cx="7669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407988" algn="l"/>
                <a:tab pos="723900" algn="l"/>
                <a:tab pos="1447800" algn="l"/>
              </a:tabLst>
              <a:defRPr/>
            </a:pPr>
            <a:r>
              <a:rPr lang="ru-RU" sz="2000" b="1" dirty="0">
                <a:solidFill>
                  <a:srgbClr val="1E70BA"/>
                </a:solidFill>
                <a:latin typeface="Verdana" pitchFamily="32" charset="0"/>
                <a:ea typeface="Microsoft YaHei" charset="-122"/>
              </a:rPr>
              <a:t>Портал персонифицированного дополнительного образования </a:t>
            </a:r>
            <a:r>
              <a:rPr lang="ru-RU" sz="2000" b="1" dirty="0" smtClean="0">
                <a:solidFill>
                  <a:srgbClr val="1E70BA"/>
                </a:solidFill>
                <a:latin typeface="Verdana" pitchFamily="32" charset="0"/>
                <a:ea typeface="Microsoft YaHei" charset="-122"/>
              </a:rPr>
              <a:t>Архангельской  </a:t>
            </a:r>
            <a:r>
              <a:rPr lang="ru-RU" sz="2000" b="1" dirty="0">
                <a:solidFill>
                  <a:srgbClr val="1E70BA"/>
                </a:solidFill>
                <a:latin typeface="Verdana" pitchFamily="32" charset="0"/>
                <a:ea typeface="Microsoft YaHei" charset="-122"/>
              </a:rPr>
              <a:t>области</a:t>
            </a:r>
            <a:r>
              <a:rPr lang="ru-RU" sz="2800" b="1" dirty="0">
                <a:solidFill>
                  <a:srgbClr val="1E70BA"/>
                </a:solidFill>
                <a:latin typeface="Verdana" pitchFamily="32" charset="0"/>
                <a:ea typeface="Microsoft YaHei" charset="-122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15999" y="1958109"/>
            <a:ext cx="78970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Навигатор по кружкам, секциям и объединениям, в которых занимаются юные северяне, создан в Архангельской области. Родители, чьи дети посещают детские сады и школы, могут ознакомиться с множеством вариантов развития своего ребенка. Почти 100 учреждений дополнительного образования Поморья представлены на специальном сайте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6000" y="2512291"/>
            <a:ext cx="77400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Помимо профильных учреждений на сайте также размещена информация о школах и гимназиях, которые реализуют программы дополнительного образования своих учеников.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- Создание навигатора по сфере дополнительного образования стало возможным благодаря национальному проекту «Образование». На сайте можно узнать не только о различных кружках, детских объединениях и секциях, но и ознакомиться с расписанием занятий, программами, по которым работают педагоги, - рассказала начальник отдела дополнительного образования и воспитания министерства образования и науки Архангельской области Юлия </a:t>
            </a:r>
            <a:r>
              <a:rPr lang="ru-RU" sz="1100" dirty="0" err="1" smtClean="0"/>
              <a:t>Петруханова</a:t>
            </a:r>
            <a:r>
              <a:rPr lang="ru-RU" sz="1100" dirty="0" smtClean="0"/>
              <a:t>.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В нашем регионе более 70 процентов детей в возрасте от 5 до 18 лет уже посещают различные объединения. Нацпроект «Образование» позволит повысить этот показатель до 80 процентов к 2024 году.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 От робототехники и компьютерного моделирования до народных ремесел и туризма - таков спектр направлений, которые существуют в Архангельской области. Сориентироваться в этом многообразии выбора родителям юных северян поможет виртуальный навигатор. Его запуск позволит увеличить число тех, кто нашел себе занятие по интересам. На сегодня более 110 тысяч детей уже занимается в сфере дополнительного образования.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О том, что школа должна стать центром координации всех видов образования, говорил в своем послании и губернатор Архангельской области Игорь Орлов. Глава региона отмечал, что занятия творчеством, спортом и другими видами деятельности помогают формировать условия для развития интеллектуального и творческого потенциала детей.</a:t>
            </a:r>
            <a:br>
              <a:rPr lang="ru-RU" sz="1100" dirty="0" smtClean="0"/>
            </a:br>
            <a:endParaRPr lang="ru-RU" sz="1100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4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98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432373" y="204511"/>
            <a:ext cx="7558560" cy="81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0819" rIns="81638" bIns="40819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1">
              <a:lnSpc>
                <a:spcPct val="100000"/>
              </a:lnSpc>
              <a:spcBef>
                <a:spcPts val="579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5159" algn="l"/>
                <a:tab pos="3281809" algn="l"/>
                <a:tab pos="3939898" algn="l"/>
                <a:tab pos="4596548" algn="l"/>
                <a:tab pos="5253198" algn="l"/>
                <a:tab pos="5909847" algn="l"/>
                <a:tab pos="6565057" algn="l"/>
                <a:tab pos="6566497" algn="l"/>
                <a:tab pos="7223147" algn="l"/>
              </a:tabLst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Доступное дополнительное образование детей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764001" y="6006601"/>
            <a:ext cx="3384000" cy="33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07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68645" algn="l"/>
                <a:tab pos="656650" algn="l"/>
                <a:tab pos="1313299" algn="l"/>
                <a:tab pos="1969949" algn="l"/>
                <a:tab pos="2625159" algn="l"/>
                <a:tab pos="2626599" algn="l"/>
                <a:tab pos="3283248" algn="l"/>
              </a:tabLst>
              <a:defRPr/>
            </a:pPr>
            <a:r>
              <a:rPr kumimoji="0" lang="ru-RU" altLang="ru-RU" sz="1633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10251" name="AutoShape 10"/>
          <p:cNvSpPr>
            <a:spLocks noChangeArrowheads="1"/>
          </p:cNvSpPr>
          <p:nvPr/>
        </p:nvSpPr>
        <p:spPr bwMode="auto">
          <a:xfrm>
            <a:off x="1366982" y="1671782"/>
            <a:ext cx="4147128" cy="4461163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1C7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marR="0" lvl="0" indent="-28575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kumimoji="0" lang="ru-RU" altLang="ru-RU" sz="14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1304347" y="2250817"/>
            <a:ext cx="420976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1 января 2020 года Ленский район  внедряет  систему персонифицированного финансирования дополнительного образования детей.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с графиком поэтапного перехода региона на персонифицированное финансирование в 2020  году в МО «Ленский муниципальный район» у детей появятся сертификаты дополнительного образования.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4790" y="907617"/>
            <a:ext cx="32670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9533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62181" y="1265384"/>
            <a:ext cx="78509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>
                <a:solidFill>
                  <a:srgbClr val="1E70BA"/>
                </a:solidFill>
              </a:rPr>
              <a:t>Персонифицированное финансирование предполагает определение и «закрепление» за ребенком денежных средств с последующей их передачей образовательной организации, реализуется принцип «Деньги следуют за ребенком»</a:t>
            </a:r>
          </a:p>
          <a:p>
            <a:r>
              <a:rPr lang="ru-RU" dirty="0" smtClean="0"/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развитие конкуренции между поставщиками и увеличение числа поставщиков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развитие вариативности дополнительных общеобразовательных программ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обеспечение прозрачности расходования бюджетных средств и снижение коррупционных рисков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повышение уровня учебной мобильности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повышение реального (а не рассчитанного по числу услуг) охвата детей дополнительным образованием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0035" y="0"/>
            <a:ext cx="763847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ПЕРЕХОД К СИСТЕМЕ ПЕРСОНИФИЦИРОВАННОГО ФИНАНСИРОВАНИЯ ДОПОЛНИТЕЛЬНОГО ОБРАЗОВАНИЯ</a:t>
            </a:r>
            <a:endParaRPr lang="ru-RU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3274">
            <a:off x="5702402" y="5049375"/>
            <a:ext cx="2226611" cy="155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6754200" y="704021"/>
          <a:ext cx="2054919" cy="1066459"/>
        </p:xfrm>
        <a:graphic>
          <a:graphicData uri="http://schemas.openxmlformats.org/presentationml/2006/ole">
            <p:oleObj spid="_x0000_s2063" name="Image" r:id="rId3" imgW="2299721" imgH="1193294" progId="">
              <p:embed/>
            </p:oleObj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160585" y="165232"/>
            <a:ext cx="7886700" cy="662340"/>
          </a:xfrm>
        </p:spPr>
        <p:txBody>
          <a:bodyPr>
            <a:noAutofit/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концепция персонифицированного финансирования</a:t>
            </a:r>
            <a:br>
              <a:rPr lang="ru-RU" sz="20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rgbClr val="4F81B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7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3081440" y="1340768"/>
            <a:ext cx="3074735" cy="4752528"/>
          </a:xfrm>
          <a:prstGeom prst="roundRect">
            <a:avLst/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75856" y="1628800"/>
            <a:ext cx="252028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Государственная образовательная организация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83417" y="2564904"/>
            <a:ext cx="2520280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муниципальная образовательная организация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3501008"/>
            <a:ext cx="25202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частная организация, осуществляющая образовательную деятельность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83417" y="4581128"/>
            <a:ext cx="2520280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Индивидуальный предприниматель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088" y="5445388"/>
            <a:ext cx="219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ертифицированные</a:t>
            </a:r>
          </a:p>
          <a:p>
            <a:pPr algn="ctr"/>
            <a:r>
              <a:rPr lang="ru-RU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88748" y="2594496"/>
            <a:ext cx="1800200" cy="1800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Ребенок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259782" y="3001659"/>
            <a:ext cx="1884218" cy="11521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Муниципальный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 бюджет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20363268">
            <a:off x="1894604" y="2102831"/>
            <a:ext cx="960607" cy="24130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20588520">
            <a:off x="2010061" y="2809413"/>
            <a:ext cx="960607" cy="24130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2023915" y="3580647"/>
            <a:ext cx="960607" cy="241309"/>
          </a:xfrm>
          <a:prstGeom prst="rightArrow">
            <a:avLst>
              <a:gd name="adj1" fmla="val 50000"/>
              <a:gd name="adj2" fmla="val 56508"/>
            </a:avLst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1112681">
            <a:off x="1899224" y="4425774"/>
            <a:ext cx="960607" cy="241309"/>
          </a:xfrm>
          <a:prstGeom prst="rightArrow">
            <a:avLst>
              <a:gd name="adj1" fmla="val 50000"/>
              <a:gd name="adj2" fmla="val 56508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12942522">
            <a:off x="6415804" y="2310650"/>
            <a:ext cx="960607" cy="24130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11900054">
            <a:off x="6198751" y="2897158"/>
            <a:ext cx="960607" cy="24130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10800000">
            <a:off x="6184897" y="3649920"/>
            <a:ext cx="960607" cy="241309"/>
          </a:xfrm>
          <a:prstGeom prst="rightArrow">
            <a:avLst>
              <a:gd name="adj1" fmla="val 50000"/>
              <a:gd name="adj2" fmla="val 56508"/>
            </a:avLst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9001671">
            <a:off x="6424189" y="4449565"/>
            <a:ext cx="960607" cy="221396"/>
          </a:xfrm>
          <a:prstGeom prst="rightArrow">
            <a:avLst>
              <a:gd name="adj1" fmla="val 50000"/>
              <a:gd name="adj2" fmla="val 56508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29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159611" y="382352"/>
            <a:ext cx="7692790" cy="69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988" algn="l"/>
                <a:tab pos="723900" algn="l"/>
                <a:tab pos="144780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Включение организаций поставщиков в систему персонифицированного финансирования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1208543" y="1045994"/>
            <a:ext cx="7747783" cy="58940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Наличие у поставщика лицензии на дополнительное образование детей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70B9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1215894" y="2303455"/>
            <a:ext cx="7747782" cy="57398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Сертификация общеобразовательных программ в системе персонифицированного финансирования</a:t>
            </a: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1213335" y="1710591"/>
            <a:ext cx="7747782" cy="5092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Регистрация в Реестре поставщиков образовательных услуг</a:t>
            </a: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1221119" y="2998506"/>
            <a:ext cx="7747782" cy="64086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9208" tIns="49604" rIns="99208" bIns="49604" anchor="ctr"/>
          <a:lstStyle/>
          <a:p>
            <a:pPr marL="0" marR="0" lvl="0" indent="0" algn="ctr" defTabSz="49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Заключение соглашения с уполномоченной организацией (СОНКО или подведомственным автономным учреждением)</a:t>
            </a: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1223018" y="4445769"/>
            <a:ext cx="7747781" cy="42339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9208" tIns="49604" rIns="99208" bIns="49604" anchor="ctr"/>
          <a:lstStyle/>
          <a:p>
            <a:pPr marL="0" marR="0" lvl="0" indent="0" algn="ctr" defTabSz="49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Подготовка программ к зачислению детей</a:t>
            </a: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1222081" y="3723731"/>
            <a:ext cx="7741595" cy="60262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9208" tIns="49604" rIns="99208" bIns="49604" anchor="ctr"/>
          <a:lstStyle/>
          <a:p>
            <a:pPr marL="0" marR="0" lvl="0" indent="0" algn="ctr" defTabSz="49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Установление цен на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программы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070B8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4719" y="5015324"/>
            <a:ext cx="5304378" cy="1518884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2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3998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3740</TotalTime>
  <Words>1056</Words>
  <Application>Microsoft Office PowerPoint</Application>
  <PresentationFormat>Экран (4:3)</PresentationFormat>
  <Paragraphs>141</Paragraphs>
  <Slides>14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Office Theme</vt:lpstr>
      <vt:lpstr>Office Theme</vt:lpstr>
      <vt:lpstr>3_Тема Office</vt:lpstr>
      <vt:lpstr>19_Тема Office</vt:lpstr>
      <vt:lpstr>Image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Общая концепция персонифицированного финансирования 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1</dc:creator>
  <dc:description/>
  <cp:lastModifiedBy>ЗавРОО</cp:lastModifiedBy>
  <cp:revision>408</cp:revision>
  <cp:lastPrinted>2018-02-14T14:13:21Z</cp:lastPrinted>
  <dcterms:created xsi:type="dcterms:W3CDTF">2015-07-30T05:52:00Z</dcterms:created>
  <dcterms:modified xsi:type="dcterms:W3CDTF">2020-02-08T09:20:48Z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KSOProductBuildVer">
    <vt:lpwstr>1033-10.2.0.5908</vt:lpwstr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21</vt:i4>
  </property>
</Properties>
</file>