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953" r:id="rId1"/>
  </p:sldMasterIdLst>
  <p:notesMasterIdLst>
    <p:notesMasterId r:id="rId35"/>
  </p:notesMasterIdLst>
  <p:handoutMasterIdLst>
    <p:handoutMasterId r:id="rId36"/>
  </p:handoutMasterIdLst>
  <p:sldIdLst>
    <p:sldId id="370" r:id="rId2"/>
    <p:sldId id="495" r:id="rId3"/>
    <p:sldId id="496" r:id="rId4"/>
    <p:sldId id="504" r:id="rId5"/>
    <p:sldId id="503" r:id="rId6"/>
    <p:sldId id="379" r:id="rId7"/>
    <p:sldId id="380" r:id="rId8"/>
    <p:sldId id="381" r:id="rId9"/>
    <p:sldId id="493" r:id="rId10"/>
    <p:sldId id="498" r:id="rId11"/>
    <p:sldId id="462" r:id="rId12"/>
    <p:sldId id="499" r:id="rId13"/>
    <p:sldId id="500" r:id="rId14"/>
    <p:sldId id="492" r:id="rId15"/>
    <p:sldId id="491" r:id="rId16"/>
    <p:sldId id="487" r:id="rId17"/>
    <p:sldId id="505" r:id="rId18"/>
    <p:sldId id="466" r:id="rId19"/>
    <p:sldId id="471" r:id="rId20"/>
    <p:sldId id="506" r:id="rId21"/>
    <p:sldId id="508" r:id="rId22"/>
    <p:sldId id="509" r:id="rId23"/>
    <p:sldId id="510" r:id="rId24"/>
    <p:sldId id="511" r:id="rId25"/>
    <p:sldId id="472" r:id="rId26"/>
    <p:sldId id="475" r:id="rId27"/>
    <p:sldId id="501" r:id="rId28"/>
    <p:sldId id="512" r:id="rId29"/>
    <p:sldId id="507" r:id="rId30"/>
    <p:sldId id="418" r:id="rId31"/>
    <p:sldId id="403" r:id="rId32"/>
    <p:sldId id="419" r:id="rId33"/>
    <p:sldId id="458" r:id="rId34"/>
  </p:sldIdLst>
  <p:sldSz cx="9906000" cy="6858000" type="A4"/>
  <p:notesSz cx="6735763" cy="98567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FFF00"/>
    <a:srgbClr val="3399FF"/>
    <a:srgbClr val="FF0000"/>
    <a:srgbClr val="3AE2F4"/>
    <a:srgbClr val="ACE0EA"/>
    <a:srgbClr val="FF5050"/>
    <a:srgbClr val="FF99FF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87" autoAdjust="0"/>
    <p:restoredTop sz="86374" autoAdjust="0"/>
  </p:normalViewPr>
  <p:slideViewPr>
    <p:cSldViewPr snapToGrid="0">
      <p:cViewPr>
        <p:scale>
          <a:sx n="75" d="100"/>
          <a:sy n="75" d="100"/>
        </p:scale>
        <p:origin x="-3198" y="-9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270" y="436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оказание транспортных услуг населению (тыс. рублей)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1300</c:v>
                </c:pt>
                <c:pt idx="1">
                  <c:v>2103.8000000000002</c:v>
                </c:pt>
                <c:pt idx="2">
                  <c:v>2255.6</c:v>
                </c:pt>
                <c:pt idx="3">
                  <c:v>3692.1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Приобретение автобуса (тыс. рублей)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4242.7</c:v>
                </c:pt>
              </c:numCache>
            </c:numRef>
          </c:val>
        </c:ser>
        <c:shape val="cylinder"/>
        <c:axId val="104561664"/>
        <c:axId val="104575744"/>
        <c:axId val="0"/>
      </c:bar3DChart>
      <c:catAx>
        <c:axId val="104561664"/>
        <c:scaling>
          <c:orientation val="minMax"/>
        </c:scaling>
        <c:axPos val="b"/>
        <c:tickLblPos val="nextTo"/>
        <c:crossAx val="104575744"/>
        <c:crosses val="autoZero"/>
        <c:auto val="1"/>
        <c:lblAlgn val="ctr"/>
        <c:lblOffset val="100"/>
      </c:catAx>
      <c:valAx>
        <c:axId val="104575744"/>
        <c:scaling>
          <c:orientation val="minMax"/>
        </c:scaling>
        <c:axPos val="l"/>
        <c:majorGridlines/>
        <c:numFmt formatCode="General" sourceLinked="1"/>
        <c:tickLblPos val="nextTo"/>
        <c:crossAx val="104561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5674407224523"/>
          <c:y val="0.50721480065651425"/>
          <c:w val="0.30443858712576255"/>
          <c:h val="0.3760717179481856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7.5498575498575499E-2"/>
          <c:y val="1.4423075831081485E-2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Улучшение жилищных условий граждан,проживающих в сельской местности (тыс. рублей)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926.6</c:v>
                </c:pt>
                <c:pt idx="1">
                  <c:v>1372</c:v>
                </c:pt>
                <c:pt idx="2">
                  <c:v>911.5</c:v>
                </c:pt>
              </c:numCache>
            </c:numRef>
          </c:val>
        </c:ser>
        <c:overlap val="100"/>
        <c:axId val="58820096"/>
        <c:axId val="58821632"/>
      </c:barChart>
      <c:catAx>
        <c:axId val="58820096"/>
        <c:scaling>
          <c:orientation val="minMax"/>
        </c:scaling>
        <c:axPos val="b"/>
        <c:tickLblPos val="nextTo"/>
        <c:crossAx val="58821632"/>
        <c:crosses val="autoZero"/>
        <c:auto val="1"/>
        <c:lblAlgn val="ctr"/>
        <c:lblOffset val="100"/>
      </c:catAx>
      <c:valAx>
        <c:axId val="58821632"/>
        <c:scaling>
          <c:orientation val="minMax"/>
        </c:scaling>
        <c:axPos val="l"/>
        <c:majorGridlines/>
        <c:numFmt formatCode="General" sourceLinked="1"/>
        <c:tickLblPos val="nextTo"/>
        <c:crossAx val="58820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470702380151289"/>
          <c:y val="0.65641530463239672"/>
          <c:w val="0.36382831953698153"/>
          <c:h val="0.32890609260250725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1.3855598558654802E-3"/>
          <c:y val="1.5447990508365391E-2"/>
        </c:manualLayout>
      </c:layout>
      <c:txPr>
        <a:bodyPr/>
        <a:lstStyle/>
        <a:p>
          <a:pPr algn="l">
            <a:defRPr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8.7158814893900954E-2"/>
          <c:y val="0.21841074479506162"/>
          <c:w val="0.51211856450635851"/>
          <c:h val="0.7681777885995023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Энергосбережение и повышение энергетической эффективности, тыс. рублей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12093.7</c:v>
                </c:pt>
                <c:pt idx="1">
                  <c:v>8824.6</c:v>
                </c:pt>
                <c:pt idx="2">
                  <c:v>906.1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3998732150006652"/>
          <c:y val="0.7355267533651686"/>
          <c:w val="0.15492793273722205"/>
          <c:h val="0.2572572105016163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614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FE3FE8-C072-43AB-84B4-7968D9A57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0088" y="741363"/>
            <a:ext cx="5335587" cy="3694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3125"/>
            <a:ext cx="5389563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614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965666-6097-4F82-96D3-AE846BAFB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84A83-0CD3-4E1B-9AC5-8CEABAB59EC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4A2C59-7440-4912-8EE0-5D359914A807}" type="datetime1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15631-67AB-4462-874D-56583CE306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AC7AA0-F796-4462-A588-15C17310BE94}" type="datetime1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803FC-9DA4-4201-A3DD-D10813B961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FDC8A-745F-4321-8232-742769902C34}" type="datetime1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AC821-A629-4B73-9B7B-A63A7DDB08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981200"/>
            <a:ext cx="8915400" cy="38862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3F8F-D412-4E73-8F6A-7E3B352EDD61}" type="datetime1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D878B-7116-43F7-BA0D-278E33894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0" y="1981200"/>
            <a:ext cx="8915400" cy="38862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642E3-4BDB-4706-9C0D-8245A9E35F03}" type="datetime1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4792-34AF-49E3-B141-4386374FC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FF2A7-002F-4207-84CC-70D031022269}" type="datetime1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48293-3A91-43CD-BD1D-5A2E0D203D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A29543-D2FC-4E26-8BAE-13AAA237988F}" type="datetime1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2BF9B-52C2-42D4-B883-0B049BE344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6F8F3C-0C9B-49C0-8F0C-E25900789850}" type="datetime1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49659-5A05-471A-92BA-F266802248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191C16-AEC6-474C-A888-BE954723EED5}" type="datetime1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152D8-F52D-4B18-AE39-35AB28224E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015F8C-FFD7-45A7-92A1-131824E7D5E4}" type="datetime1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E5DEA-22F3-4B47-8F0A-2EBE728E2E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24DDB-BD23-4DE2-8C01-548CCA94A452}" type="datetime1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4AE9C-646D-4417-BFEA-24FBD8B303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F3CD8-60CB-449A-B573-F6F5B308E472}" type="datetime1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1AB1A-73FF-446A-B60B-B557D7CF02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705FE4-A790-4AF2-BFBA-D3F70AC02998}" type="datetime1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6EE5D-8C56-4C1E-95A9-8E1B443AFB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666260-F20C-4469-A7F3-8227CF0E52CD}" type="datetime1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EEFD75-98E3-4E4B-9669-925FDF67A2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4" r:id="rId1"/>
    <p:sldLayoutId id="2147484955" r:id="rId2"/>
    <p:sldLayoutId id="2147484956" r:id="rId3"/>
    <p:sldLayoutId id="2147484957" r:id="rId4"/>
    <p:sldLayoutId id="2147484958" r:id="rId5"/>
    <p:sldLayoutId id="2147484959" r:id="rId6"/>
    <p:sldLayoutId id="2147484960" r:id="rId7"/>
    <p:sldLayoutId id="2147484961" r:id="rId8"/>
    <p:sldLayoutId id="2147484962" r:id="rId9"/>
    <p:sldLayoutId id="2147484963" r:id="rId10"/>
    <p:sldLayoutId id="2147484964" r:id="rId11"/>
    <p:sldLayoutId id="2147484965" r:id="rId12"/>
    <p:sldLayoutId id="214748496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hyperlink" Target="http://images.yandex.ru/yandsearch?source=wiz&amp;fp=0&amp;img_url=http://www.bbc.co.uk/radio4/womanshour/media/carer_sized.jpg&amp;text=%D0%BE%D0%BF%D0%B5%D0%BA%D0%B0%20%D0%BD%D0%B0%D0%B4%20%D1%81%D0%BE%D0%B2%D0%B5%D1%80%D1%88%D0%B5%D0%BD%D0%BD%D0%BE%D0%BB%D0%B5%D1%82%D0%BD%D0%B8%D0%BC%D0%B8%20%D0%BD%D0%B5%D0%B4%D0%B5%D0%B5%D1%81%D0%BF%D0%BE%D1%81%D0%BE%D0%B1%D0%BD%D1%8B%D0%BC%D0%B8%20%D0%B2%20%D0%BA%D0%B0%D1%80%D1%82%D0%B8%D0%BD%D0%BA%D0%B0%D1%85&amp;noreask=1&amp;pos=17&amp;lr=20&amp;rpt=simage&amp;nojs=1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342900"/>
            <a:ext cx="8915400" cy="558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районного бюджета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922338"/>
            <a:ext cx="8915400" cy="650875"/>
          </a:xfrm>
        </p:spPr>
        <p:txBody>
          <a:bodyPr rtlCol="0">
            <a:normAutofit fontScale="92500"/>
          </a:bodyPr>
          <a:lstStyle/>
          <a:p>
            <a:pPr marL="0" indent="176213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bg1">
                    <a:lumMod val="10000"/>
                  </a:schemeClr>
                </a:solidFill>
              </a:rPr>
              <a:t>Расходы бюджета – выплачиваемые из бюджета  денежные средства, за исключением   средств, являющихся источниками финансирования дефицита бюджета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2E07E4E-4AF3-48ED-807D-6D1A3AB778D0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5125" name="Номер слайда 4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5126" name="Line 4"/>
          <p:cNvSpPr>
            <a:spLocks noChangeShapeType="1"/>
          </p:cNvSpPr>
          <p:nvPr/>
        </p:nvSpPr>
        <p:spPr bwMode="auto">
          <a:xfrm>
            <a:off x="287338" y="977900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9141" name="AutoShape 5"/>
          <p:cNvSpPr>
            <a:spLocks noChangeArrowheads="1"/>
          </p:cNvSpPr>
          <p:nvPr/>
        </p:nvSpPr>
        <p:spPr bwMode="auto">
          <a:xfrm>
            <a:off x="3783013" y="1697038"/>
            <a:ext cx="2341562" cy="109696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/>
            <a:r>
              <a:rPr lang="ru-RU" sz="1800" b="1"/>
              <a:t>Распределение расходов в районном бюджете</a:t>
            </a: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336550" y="3386138"/>
            <a:ext cx="2801938" cy="2613025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1600" b="1"/>
              <a:t>По функциям местного самоуправления – </a:t>
            </a:r>
            <a:r>
              <a:rPr lang="ru-RU" sz="1600"/>
              <a:t>«отраслевая» структура расходов</a:t>
            </a:r>
          </a:p>
        </p:txBody>
      </p:sp>
      <p:sp>
        <p:nvSpPr>
          <p:cNvPr id="219143" name="Rectangle 7"/>
          <p:cNvSpPr>
            <a:spLocks noChangeArrowheads="1"/>
          </p:cNvSpPr>
          <p:nvPr/>
        </p:nvSpPr>
        <p:spPr bwMode="auto">
          <a:xfrm>
            <a:off x="3414713" y="3425825"/>
            <a:ext cx="2801937" cy="2613025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1600" b="1"/>
              <a:t>По органам местного самоуправления – </a:t>
            </a:r>
            <a:r>
              <a:rPr lang="ru-RU" sz="1600"/>
              <a:t>«ведомственная» структура расходов</a:t>
            </a:r>
          </a:p>
        </p:txBody>
      </p:sp>
      <p:sp>
        <p:nvSpPr>
          <p:cNvPr id="219144" name="Rectangle 8"/>
          <p:cNvSpPr>
            <a:spLocks noChangeArrowheads="1"/>
          </p:cNvSpPr>
          <p:nvPr/>
        </p:nvSpPr>
        <p:spPr bwMode="auto">
          <a:xfrm>
            <a:off x="6413500" y="3435350"/>
            <a:ext cx="3108325" cy="2613025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По муниципальным программам – </a:t>
            </a:r>
          </a:p>
          <a:p>
            <a:pPr algn="ctr">
              <a:defRPr/>
            </a:pPr>
            <a:r>
              <a:rPr lang="ru-RU" sz="1600" dirty="0">
                <a:solidFill>
                  <a:srgbClr val="FFFF00"/>
                </a:solidFill>
              </a:rPr>
              <a:t>«программная» структура расходов</a:t>
            </a:r>
          </a:p>
        </p:txBody>
      </p:sp>
      <p:sp>
        <p:nvSpPr>
          <p:cNvPr id="219145" name="AutoShape 9"/>
          <p:cNvSpPr>
            <a:spLocks noChangeArrowheads="1"/>
          </p:cNvSpPr>
          <p:nvPr/>
        </p:nvSpPr>
        <p:spPr bwMode="auto">
          <a:xfrm rot="7897213">
            <a:off x="1767681" y="2101057"/>
            <a:ext cx="1611313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9146" name="AutoShape 10"/>
          <p:cNvSpPr>
            <a:spLocks noChangeArrowheads="1"/>
          </p:cNvSpPr>
          <p:nvPr/>
        </p:nvSpPr>
        <p:spPr bwMode="auto">
          <a:xfrm rot="2313247">
            <a:off x="6381750" y="2165350"/>
            <a:ext cx="1701800" cy="60960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9147" name="AutoShape 11"/>
          <p:cNvSpPr>
            <a:spLocks noChangeArrowheads="1"/>
          </p:cNvSpPr>
          <p:nvPr/>
        </p:nvSpPr>
        <p:spPr bwMode="auto">
          <a:xfrm>
            <a:off x="4543425" y="2860675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158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build="p"/>
      <p:bldP spid="219141" grpId="0" animBg="1"/>
      <p:bldP spid="219142" grpId="0" animBg="1"/>
      <p:bldP spid="219143" grpId="0" animBg="1"/>
      <p:bldP spid="219144" grpId="0" animBg="1"/>
      <p:bldP spid="219145" grpId="0" animBg="1"/>
      <p:bldP spid="219146" grpId="0" animBg="1"/>
      <p:bldP spid="2191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54000"/>
            <a:ext cx="8915400" cy="1206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«Развитие образования Ленского муниципального района»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495300" y="1193800"/>
          <a:ext cx="8978900" cy="494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0208"/>
                <a:gridCol w="1335895"/>
                <a:gridCol w="2244725"/>
                <a:gridCol w="1838072"/>
              </a:tblGrid>
              <a:tr h="5276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</a:tr>
              <a:tr h="80154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Дошкольное</a:t>
                      </a:r>
                      <a:r>
                        <a:rPr lang="ru-RU" sz="1600" baseline="0" dirty="0" smtClean="0"/>
                        <a:t> образование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136393,3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139670,1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156754,2</a:t>
                      </a:r>
                      <a:endParaRPr lang="ru-RU" dirty="0"/>
                    </a:p>
                  </a:txBody>
                  <a:tcPr/>
                </a:tc>
              </a:tr>
              <a:tr h="74894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Общее образование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323521,8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351426,1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356918,9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83405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Дополнительное образование</a:t>
                      </a:r>
                      <a:r>
                        <a:rPr lang="ru-RU" sz="1600" baseline="0" dirty="0" smtClean="0"/>
                        <a:t> детей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34386,3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34828,4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36586,1</a:t>
                      </a:r>
                      <a:endParaRPr lang="ru-RU" dirty="0"/>
                    </a:p>
                  </a:txBody>
                  <a:tcPr/>
                </a:tc>
              </a:tr>
              <a:tr h="49702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Молодёжная политика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74,7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1906,9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1277,3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87002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Другие вопросы в области образования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27399,8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30702,8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33065,5</a:t>
                      </a:r>
                      <a:endParaRPr lang="ru-RU" dirty="0"/>
                    </a:p>
                  </a:txBody>
                  <a:tcPr/>
                </a:tc>
              </a:tr>
              <a:tr h="66681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Охрана семьи и детства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12560,9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13453,7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15299,6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437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384550" y="6356350"/>
            <a:ext cx="3136900" cy="365125"/>
          </a:xfrm>
        </p:spPr>
        <p:txBody>
          <a:bodyPr/>
          <a:lstStyle/>
          <a:p>
            <a:pPr algn="ctr">
              <a:defRPr/>
            </a:pPr>
            <a:fld id="{707C4833-D987-481F-8E23-26122A360635}" type="slidenum">
              <a:rPr lang="ru-RU" smtClean="0"/>
              <a:pPr algn="ctr"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  <p:transition advClick="0" advTm="1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D845AC-1290-455C-9351-61F2DF9A3702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13315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15397" name="Rectangle 5"/>
          <p:cNvSpPr>
            <a:spLocks noChangeArrowheads="1"/>
          </p:cNvSpPr>
          <p:nvPr/>
        </p:nvSpPr>
        <p:spPr bwMode="auto">
          <a:xfrm>
            <a:off x="330200" y="228600"/>
            <a:ext cx="95758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МП«Развитие местного самоуправления в МО «Ленский муниципальный район» и поддержка социально ориентированных некоммерческих </a:t>
            </a: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организаций»</a:t>
            </a:r>
            <a:endParaRPr lang="ru-RU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5398" name="Rectangle 6"/>
          <p:cNvSpPr>
            <a:spLocks noChangeArrowheads="1"/>
          </p:cNvSpPr>
          <p:nvPr/>
        </p:nvSpPr>
        <p:spPr bwMode="auto">
          <a:xfrm>
            <a:off x="355600" y="1622425"/>
            <a:ext cx="45847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b="1" i="1">
              <a:solidFill>
                <a:srgbClr val="FF0000"/>
              </a:solidFill>
            </a:endParaRPr>
          </a:p>
        </p:txBody>
      </p:sp>
      <p:sp>
        <p:nvSpPr>
          <p:cNvPr id="315399" name="Rectangle 7"/>
          <p:cNvSpPr>
            <a:spLocks noChangeArrowheads="1"/>
          </p:cNvSpPr>
          <p:nvPr/>
        </p:nvSpPr>
        <p:spPr bwMode="auto">
          <a:xfrm>
            <a:off x="5080000" y="1562100"/>
            <a:ext cx="44196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200" b="1" i="1"/>
          </a:p>
        </p:txBody>
      </p:sp>
      <p:sp>
        <p:nvSpPr>
          <p:cNvPr id="315400" name="Rectangle 8"/>
          <p:cNvSpPr>
            <a:spLocks noChangeArrowheads="1"/>
          </p:cNvSpPr>
          <p:nvPr/>
        </p:nvSpPr>
        <p:spPr bwMode="auto">
          <a:xfrm>
            <a:off x="4927600" y="1270000"/>
            <a:ext cx="427672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0" name="Прямоугольник 9"/>
          <p:cNvSpPr>
            <a:spLocks noChangeArrowheads="1"/>
          </p:cNvSpPr>
          <p:nvPr/>
        </p:nvSpPr>
        <p:spPr bwMode="auto">
          <a:xfrm>
            <a:off x="317500" y="4256088"/>
            <a:ext cx="4000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i="1">
                <a:solidFill>
                  <a:srgbClr val="FF0000"/>
                </a:solidFill>
              </a:rPr>
              <a:t/>
            </a:r>
            <a:br>
              <a:rPr lang="ru-RU" sz="1200" b="1" i="1">
                <a:solidFill>
                  <a:srgbClr val="FF0000"/>
                </a:solidFill>
              </a:rPr>
            </a:br>
            <a:r>
              <a:rPr lang="ru-RU" sz="1200" b="1" i="1">
                <a:solidFill>
                  <a:srgbClr val="FF0000"/>
                </a:solidFill>
              </a:rPr>
              <a:t>     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9900" y="1536700"/>
            <a:ext cx="3975100" cy="259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bg2"/>
                </a:solidFill>
              </a:rPr>
              <a:t>Старшее поколение</a:t>
            </a:r>
          </a:p>
          <a:p>
            <a:pPr algn="ctr">
              <a:defRPr/>
            </a:pPr>
            <a:r>
              <a:rPr lang="ru-RU" sz="1800" b="1" i="1" dirty="0">
                <a:solidFill>
                  <a:srgbClr val="FFFF00"/>
                </a:solidFill>
              </a:rPr>
              <a:t>оплата проезда в общественном транспорте</a:t>
            </a:r>
          </a:p>
          <a:p>
            <a:pPr>
              <a:defRPr/>
            </a:pPr>
            <a:endParaRPr lang="ru-RU" sz="1800" b="1" i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sz="1800" b="1" i="1" dirty="0" smtClean="0">
                <a:solidFill>
                  <a:srgbClr val="FFFF00"/>
                </a:solidFill>
              </a:rPr>
              <a:t>2020 </a:t>
            </a:r>
            <a:r>
              <a:rPr lang="ru-RU" sz="1800" b="1" i="1" dirty="0">
                <a:solidFill>
                  <a:srgbClr val="FFFF00"/>
                </a:solidFill>
              </a:rPr>
              <a:t>год- 20,1 тыс.рублей </a:t>
            </a:r>
            <a:endParaRPr lang="ru-RU" sz="1800" b="1" i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sz="1800" b="1" i="1" dirty="0" smtClean="0">
                <a:solidFill>
                  <a:srgbClr val="FFFF00"/>
                </a:solidFill>
              </a:rPr>
              <a:t>2021 </a:t>
            </a:r>
            <a:r>
              <a:rPr lang="ru-RU" sz="1800" b="1" i="1" dirty="0">
                <a:solidFill>
                  <a:srgbClr val="FFFF00"/>
                </a:solidFill>
              </a:rPr>
              <a:t>год- </a:t>
            </a:r>
            <a:r>
              <a:rPr lang="ru-RU" sz="1800" b="1" i="1" dirty="0" smtClean="0">
                <a:solidFill>
                  <a:srgbClr val="FFFF00"/>
                </a:solidFill>
              </a:rPr>
              <a:t>16,7 тыс.рублей</a:t>
            </a:r>
          </a:p>
          <a:p>
            <a:pPr>
              <a:defRPr/>
            </a:pPr>
            <a:r>
              <a:rPr lang="ru-RU" sz="1800" b="1" i="1" dirty="0" smtClean="0">
                <a:solidFill>
                  <a:srgbClr val="FFFF00"/>
                </a:solidFill>
              </a:rPr>
              <a:t>2022 год – 4,6 тыс.рублей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0700" y="4356100"/>
            <a:ext cx="9067800" cy="207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bg2"/>
                </a:solidFill>
                <a:latin typeface="Times New Roman" pitchFamily="18" charset="0"/>
              </a:rPr>
              <a:t>Содействие развитию социально-ориентированных некоммерческих организаций</a:t>
            </a:r>
          </a:p>
          <a:p>
            <a:pPr algn="ctr">
              <a:defRPr/>
            </a:pPr>
            <a:endParaRPr lang="ru-RU" sz="2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</a:rPr>
              <a:t>2020 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</a:rPr>
              <a:t>год- 95,0 тыс.рублей  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</a:rPr>
              <a:t>                                    2021 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</a:rPr>
              <a:t>год-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</a:rPr>
              <a:t>226,2 тыс.рублей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</a:rPr>
              <a:t>2022 год – 337,7 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51400" y="1612900"/>
            <a:ext cx="4686300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2"/>
                </a:solidFill>
              </a:rPr>
              <a:t>Развитие территориального общественного самоуправления</a:t>
            </a:r>
          </a:p>
          <a:p>
            <a:pPr>
              <a:defRPr/>
            </a:pPr>
            <a:endParaRPr lang="ru-RU" sz="1800" b="1" i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sz="1800" b="1" i="1" dirty="0" smtClean="0">
                <a:solidFill>
                  <a:srgbClr val="FFFF00"/>
                </a:solidFill>
              </a:rPr>
              <a:t>2020 </a:t>
            </a:r>
            <a:r>
              <a:rPr lang="ru-RU" sz="1800" b="1" i="1" dirty="0">
                <a:solidFill>
                  <a:srgbClr val="FFFF00"/>
                </a:solidFill>
              </a:rPr>
              <a:t>год </a:t>
            </a:r>
            <a:r>
              <a:rPr lang="ru-RU" sz="1800" b="1" i="1" dirty="0" smtClean="0">
                <a:solidFill>
                  <a:srgbClr val="FFFF00"/>
                </a:solidFill>
              </a:rPr>
              <a:t> – 1 092,8 </a:t>
            </a:r>
            <a:r>
              <a:rPr lang="ru-RU" sz="1800" b="1" i="1" dirty="0">
                <a:solidFill>
                  <a:srgbClr val="FFFF00"/>
                </a:solidFill>
              </a:rPr>
              <a:t>тыс.рублей </a:t>
            </a:r>
          </a:p>
          <a:p>
            <a:pPr>
              <a:defRPr/>
            </a:pPr>
            <a:r>
              <a:rPr lang="ru-RU" sz="1800" b="1" i="1" dirty="0">
                <a:solidFill>
                  <a:srgbClr val="FFFF00"/>
                </a:solidFill>
              </a:rPr>
              <a:t>2021 год </a:t>
            </a:r>
            <a:r>
              <a:rPr lang="ru-RU" sz="1800" b="1" i="1" dirty="0" smtClean="0">
                <a:solidFill>
                  <a:srgbClr val="FFFF00"/>
                </a:solidFill>
              </a:rPr>
              <a:t> – 1 159,0 </a:t>
            </a:r>
            <a:r>
              <a:rPr lang="ru-RU" sz="1800" b="1" i="1" dirty="0">
                <a:solidFill>
                  <a:srgbClr val="FFFF00"/>
                </a:solidFill>
              </a:rPr>
              <a:t>тыс.рублей </a:t>
            </a:r>
            <a:endParaRPr lang="ru-RU" sz="1800" b="1" i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sz="1800" b="1" i="1" dirty="0" smtClean="0">
                <a:solidFill>
                  <a:srgbClr val="FFFF00"/>
                </a:solidFill>
              </a:rPr>
              <a:t>2022 год  – 1390,3 тыс.рублей </a:t>
            </a:r>
            <a:r>
              <a:rPr lang="ru-RU" sz="1800" b="1" i="1" dirty="0">
                <a:solidFill>
                  <a:srgbClr val="FF0000"/>
                </a:solidFill>
              </a:rPr>
              <a:t/>
            </a:r>
            <a:br>
              <a:rPr lang="ru-RU" sz="1800" b="1" i="1" dirty="0">
                <a:solidFill>
                  <a:srgbClr val="FF0000"/>
                </a:solidFill>
              </a:rPr>
            </a:br>
            <a:endParaRPr lang="ru-RU" sz="1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7" grpId="0" autoUpdateAnimBg="0"/>
      <p:bldP spid="315398" grpId="0" autoUpdateAnimBg="0"/>
      <p:bldP spid="315399" grpId="0" autoUpdateAnimBg="0"/>
      <p:bldP spid="31540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385763"/>
            <a:ext cx="9139238" cy="1366837"/>
          </a:xfrm>
        </p:spPr>
        <p:txBody>
          <a:bodyPr/>
          <a:lstStyle/>
          <a:p>
            <a:pPr eaLnBrk="1" hangingPunct="1">
              <a:defRPr/>
            </a:pP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МП «Профилактика 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безнадзорности и правонарушений несовершеннолетних на территории МО 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«Ленский 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муниципальный район»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84550" y="6356350"/>
            <a:ext cx="3136900" cy="365125"/>
          </a:xfrm>
        </p:spPr>
        <p:txBody>
          <a:bodyPr/>
          <a:lstStyle/>
          <a:p>
            <a:pPr algn="ctr">
              <a:defRPr/>
            </a:pPr>
            <a:fld id="{C67B2F92-E010-44FC-86C2-6E9BDBF363E2}" type="slidenum">
              <a:rPr lang="ru-RU" smtClean="0"/>
              <a:pPr algn="ctr">
                <a:defRPr/>
              </a:pPr>
              <a:t>12</a:t>
            </a:fld>
            <a:endParaRPr lang="ru-RU" dirty="0" smtClean="0"/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4802188" y="3900488"/>
            <a:ext cx="4938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dirty="0">
                <a:latin typeface="Tahoma" pitchFamily="34" charset="0"/>
              </a:rPr>
              <a:t>       </a:t>
            </a:r>
            <a:r>
              <a:rPr lang="ru-RU" sz="1800" b="1" dirty="0" smtClean="0">
                <a:latin typeface="Tahoma" pitchFamily="34" charset="0"/>
              </a:rPr>
              <a:t>2020                   2021                   </a:t>
            </a:r>
            <a:r>
              <a:rPr lang="ru-RU" sz="1800" b="1" dirty="0">
                <a:latin typeface="Tahoma" pitchFamily="34" charset="0"/>
              </a:rPr>
              <a:t>2021</a:t>
            </a:r>
          </a:p>
        </p:txBody>
      </p:sp>
      <p:sp>
        <p:nvSpPr>
          <p:cNvPr id="316421" name="AutoShape 50"/>
          <p:cNvSpPr>
            <a:spLocks noChangeArrowheads="1"/>
          </p:cNvSpPr>
          <p:nvPr/>
        </p:nvSpPr>
        <p:spPr bwMode="auto">
          <a:xfrm>
            <a:off x="193675" y="4005263"/>
            <a:ext cx="4251325" cy="1008062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FFFF"/>
                </a:solidFill>
              </a:rPr>
              <a:t>Профилактика безнадзорности и</a:t>
            </a:r>
          </a:p>
          <a:p>
            <a:pPr algn="ctr"/>
            <a:r>
              <a:rPr lang="ru-RU" sz="1600" b="1">
                <a:solidFill>
                  <a:srgbClr val="00FFFF"/>
                </a:solidFill>
              </a:rPr>
              <a:t> правонарушений</a:t>
            </a:r>
          </a:p>
          <a:p>
            <a:pPr algn="ctr"/>
            <a:r>
              <a:rPr lang="ru-RU" sz="1600" b="1">
                <a:solidFill>
                  <a:srgbClr val="00FFFF"/>
                </a:solidFill>
              </a:rPr>
              <a:t>несовершеннолетних</a:t>
            </a:r>
          </a:p>
        </p:txBody>
      </p:sp>
      <p:sp>
        <p:nvSpPr>
          <p:cNvPr id="316425" name="AutoShape 50"/>
          <p:cNvSpPr>
            <a:spLocks noChangeArrowheads="1"/>
          </p:cNvSpPr>
          <p:nvPr/>
        </p:nvSpPr>
        <p:spPr bwMode="auto">
          <a:xfrm>
            <a:off x="193675" y="5084763"/>
            <a:ext cx="4276725" cy="1150937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FFFF"/>
                </a:solidFill>
              </a:rPr>
              <a:t>Профилактика преступлений и иных </a:t>
            </a:r>
          </a:p>
          <a:p>
            <a:pPr algn="ctr"/>
            <a:r>
              <a:rPr lang="ru-RU" sz="1600" b="1">
                <a:solidFill>
                  <a:srgbClr val="00FFFF"/>
                </a:solidFill>
              </a:rPr>
              <a:t>правонарушений</a:t>
            </a:r>
          </a:p>
        </p:txBody>
      </p:sp>
      <p:sp>
        <p:nvSpPr>
          <p:cNvPr id="316433" name="Rectangle 17"/>
          <p:cNvSpPr>
            <a:spLocks noChangeArrowheads="1"/>
          </p:cNvSpPr>
          <p:nvPr/>
        </p:nvSpPr>
        <p:spPr bwMode="auto">
          <a:xfrm>
            <a:off x="4508500" y="1979613"/>
            <a:ext cx="50673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– 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1 211,2 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   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год – 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1 474,4 тыс.рублей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год – 1487,4 тыс.рублей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344" name="Picture 16" descr="C:\Users\Кривошеина ТА\Desktop\038ec6fd924417e0a25450612295df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1790700"/>
            <a:ext cx="32004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50"/>
          <p:cNvSpPr>
            <a:spLocks noChangeArrowheads="1"/>
          </p:cNvSpPr>
          <p:nvPr/>
        </p:nvSpPr>
        <p:spPr bwMode="auto">
          <a:xfrm>
            <a:off x="8562975" y="4297363"/>
            <a:ext cx="1177925" cy="7191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1477,4 </a:t>
            </a:r>
            <a:r>
              <a:rPr lang="ru-RU" sz="2000" b="1" dirty="0">
                <a:solidFill>
                  <a:srgbClr val="FF0000"/>
                </a:solidFill>
              </a:rPr>
              <a:t>т.р.</a:t>
            </a:r>
          </a:p>
        </p:txBody>
      </p:sp>
      <p:sp>
        <p:nvSpPr>
          <p:cNvPr id="18" name="AutoShape 50"/>
          <p:cNvSpPr>
            <a:spLocks noChangeArrowheads="1"/>
          </p:cNvSpPr>
          <p:nvPr/>
        </p:nvSpPr>
        <p:spPr bwMode="auto">
          <a:xfrm>
            <a:off x="4943475" y="4271963"/>
            <a:ext cx="1177925" cy="7191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1193,5 </a:t>
            </a:r>
            <a:r>
              <a:rPr lang="ru-RU" sz="2000" b="1" dirty="0">
                <a:solidFill>
                  <a:srgbClr val="FF0000"/>
                </a:solidFill>
              </a:rPr>
              <a:t>т.р.</a:t>
            </a:r>
          </a:p>
        </p:txBody>
      </p:sp>
      <p:sp>
        <p:nvSpPr>
          <p:cNvPr id="19" name="AutoShape 50"/>
          <p:cNvSpPr>
            <a:spLocks noChangeArrowheads="1"/>
          </p:cNvSpPr>
          <p:nvPr/>
        </p:nvSpPr>
        <p:spPr bwMode="auto">
          <a:xfrm>
            <a:off x="6772275" y="4297363"/>
            <a:ext cx="1177925" cy="7191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1464,6 </a:t>
            </a:r>
            <a:r>
              <a:rPr lang="ru-RU" sz="2000" b="1" dirty="0">
                <a:solidFill>
                  <a:srgbClr val="FF0000"/>
                </a:solidFill>
              </a:rPr>
              <a:t>т.р.</a:t>
            </a:r>
          </a:p>
        </p:txBody>
      </p:sp>
      <p:sp>
        <p:nvSpPr>
          <p:cNvPr id="21" name="AutoShape 50"/>
          <p:cNvSpPr>
            <a:spLocks noChangeArrowheads="1"/>
          </p:cNvSpPr>
          <p:nvPr/>
        </p:nvSpPr>
        <p:spPr bwMode="auto">
          <a:xfrm>
            <a:off x="8537575" y="5478463"/>
            <a:ext cx="1177925" cy="7191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10,0 т.р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2" name="AutoShape 50"/>
          <p:cNvSpPr>
            <a:spLocks noChangeArrowheads="1"/>
          </p:cNvSpPr>
          <p:nvPr/>
        </p:nvSpPr>
        <p:spPr bwMode="auto">
          <a:xfrm>
            <a:off x="5006975" y="5503863"/>
            <a:ext cx="1177925" cy="7191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17,7 т.р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3" name="AutoShape 50"/>
          <p:cNvSpPr>
            <a:spLocks noChangeArrowheads="1"/>
          </p:cNvSpPr>
          <p:nvPr/>
        </p:nvSpPr>
        <p:spPr bwMode="auto">
          <a:xfrm>
            <a:off x="6810375" y="5516563"/>
            <a:ext cx="1177925" cy="7191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9,8 </a:t>
            </a:r>
            <a:r>
              <a:rPr lang="ru-RU" sz="2000" b="1" dirty="0">
                <a:solidFill>
                  <a:srgbClr val="FF0000"/>
                </a:solidFill>
              </a:rPr>
              <a:t>т.р.</a:t>
            </a: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/>
      <p:bldP spid="316420" grpId="0"/>
      <p:bldP spid="316421" grpId="0" animBg="1"/>
      <p:bldP spid="316425" grpId="0" animBg="1"/>
      <p:bldP spid="316433" grpId="0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Rectangle 3"/>
          <p:cNvSpPr>
            <a:spLocks noGrp="1" noChangeArrowheads="1"/>
          </p:cNvSpPr>
          <p:nvPr>
            <p:ph type="title"/>
          </p:nvPr>
        </p:nvSpPr>
        <p:spPr>
          <a:xfrm>
            <a:off x="419100" y="152400"/>
            <a:ext cx="9075738" cy="698500"/>
          </a:xfrm>
        </p:spPr>
        <p:txBody>
          <a:bodyPr/>
          <a:lstStyle/>
          <a:p>
            <a:pPr eaLnBrk="1" hangingPunct="1">
              <a:defRPr/>
            </a:pP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МП «Развитие сферы культуры в Ленском районе»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84550" y="6356350"/>
            <a:ext cx="3136900" cy="365125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13</a:t>
            </a: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4305300" y="4089400"/>
            <a:ext cx="543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dirty="0" smtClean="0">
                <a:latin typeface="Tahoma" pitchFamily="34" charset="0"/>
              </a:rPr>
              <a:t>2020                     2021                     2022</a:t>
            </a:r>
            <a:endParaRPr lang="ru-RU" sz="1800" b="1" dirty="0">
              <a:latin typeface="Tahoma" pitchFamily="34" charset="0"/>
            </a:endParaRPr>
          </a:p>
        </p:txBody>
      </p:sp>
      <p:sp>
        <p:nvSpPr>
          <p:cNvPr id="316421" name="AutoShape 50"/>
          <p:cNvSpPr>
            <a:spLocks noChangeArrowheads="1"/>
          </p:cNvSpPr>
          <p:nvPr/>
        </p:nvSpPr>
        <p:spPr bwMode="auto">
          <a:xfrm>
            <a:off x="279400" y="4483100"/>
            <a:ext cx="3784600" cy="5207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FFFF"/>
                </a:solidFill>
              </a:rPr>
              <a:t>Библиотечное обслуживание населения</a:t>
            </a:r>
          </a:p>
        </p:txBody>
      </p:sp>
      <p:sp>
        <p:nvSpPr>
          <p:cNvPr id="316423" name="AutoShape 50"/>
          <p:cNvSpPr>
            <a:spLocks noChangeArrowheads="1"/>
          </p:cNvSpPr>
          <p:nvPr/>
        </p:nvSpPr>
        <p:spPr bwMode="auto">
          <a:xfrm>
            <a:off x="7886700" y="4546600"/>
            <a:ext cx="1296988" cy="4445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20960,0 т.р.</a:t>
            </a: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16424" name="AutoShape 50"/>
          <p:cNvSpPr>
            <a:spLocks noChangeArrowheads="1"/>
          </p:cNvSpPr>
          <p:nvPr/>
        </p:nvSpPr>
        <p:spPr bwMode="auto">
          <a:xfrm>
            <a:off x="4344988" y="5118100"/>
            <a:ext cx="1243012" cy="4699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27708,3 </a:t>
            </a:r>
            <a:r>
              <a:rPr lang="ru-RU" sz="2000" b="1" dirty="0">
                <a:solidFill>
                  <a:srgbClr val="FF0000"/>
                </a:solidFill>
              </a:rPr>
              <a:t>т.р.</a:t>
            </a:r>
          </a:p>
        </p:txBody>
      </p:sp>
      <p:sp>
        <p:nvSpPr>
          <p:cNvPr id="316425" name="AutoShape 50"/>
          <p:cNvSpPr>
            <a:spLocks noChangeArrowheads="1"/>
          </p:cNvSpPr>
          <p:nvPr/>
        </p:nvSpPr>
        <p:spPr bwMode="auto">
          <a:xfrm>
            <a:off x="279400" y="5156200"/>
            <a:ext cx="3835400" cy="508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FFFF"/>
                </a:solidFill>
              </a:rPr>
              <a:t>Организация досуга, туристских  и</a:t>
            </a:r>
          </a:p>
          <a:p>
            <a:pPr algn="ctr"/>
            <a:r>
              <a:rPr lang="ru-RU" sz="1600" b="1">
                <a:solidFill>
                  <a:srgbClr val="00FFFF"/>
                </a:solidFill>
              </a:rPr>
              <a:t> культурно-развлекательных  программ</a:t>
            </a:r>
          </a:p>
        </p:txBody>
      </p:sp>
      <p:sp>
        <p:nvSpPr>
          <p:cNvPr id="316427" name="AutoShape 50"/>
          <p:cNvSpPr>
            <a:spLocks noChangeArrowheads="1"/>
          </p:cNvSpPr>
          <p:nvPr/>
        </p:nvSpPr>
        <p:spPr bwMode="auto">
          <a:xfrm>
            <a:off x="7896225" y="5803900"/>
            <a:ext cx="1312863" cy="406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9357,8 </a:t>
            </a:r>
            <a:r>
              <a:rPr lang="ru-RU" sz="2000" b="1" dirty="0">
                <a:solidFill>
                  <a:srgbClr val="FF0000"/>
                </a:solidFill>
              </a:rPr>
              <a:t>т.р.</a:t>
            </a:r>
          </a:p>
        </p:txBody>
      </p:sp>
      <p:sp>
        <p:nvSpPr>
          <p:cNvPr id="316428" name="AutoShape 50"/>
          <p:cNvSpPr>
            <a:spLocks noChangeArrowheads="1"/>
          </p:cNvSpPr>
          <p:nvPr/>
        </p:nvSpPr>
        <p:spPr bwMode="auto">
          <a:xfrm>
            <a:off x="4383088" y="5803900"/>
            <a:ext cx="1204912" cy="406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7379,4 </a:t>
            </a:r>
            <a:r>
              <a:rPr lang="ru-RU" sz="2000" b="1" dirty="0">
                <a:solidFill>
                  <a:srgbClr val="FF0000"/>
                </a:solidFill>
              </a:rPr>
              <a:t>т.р.</a:t>
            </a:r>
          </a:p>
        </p:txBody>
      </p:sp>
      <p:sp>
        <p:nvSpPr>
          <p:cNvPr id="316433" name="Rectangle 17"/>
          <p:cNvSpPr>
            <a:spLocks noChangeArrowheads="1"/>
          </p:cNvSpPr>
          <p:nvPr/>
        </p:nvSpPr>
        <p:spPr bwMode="auto">
          <a:xfrm>
            <a:off x="0" y="2730500"/>
            <a:ext cx="32893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AutoShape 50"/>
          <p:cNvSpPr>
            <a:spLocks noChangeArrowheads="1"/>
          </p:cNvSpPr>
          <p:nvPr/>
        </p:nvSpPr>
        <p:spPr bwMode="auto">
          <a:xfrm>
            <a:off x="7877175" y="5181600"/>
            <a:ext cx="1325563" cy="3937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35641,1 </a:t>
            </a:r>
            <a:r>
              <a:rPr lang="ru-RU" sz="2000" b="1" dirty="0">
                <a:solidFill>
                  <a:srgbClr val="FF0000"/>
                </a:solidFill>
              </a:rPr>
              <a:t>т.р.</a:t>
            </a:r>
          </a:p>
        </p:txBody>
      </p:sp>
      <p:sp>
        <p:nvSpPr>
          <p:cNvPr id="18" name="AutoShape 50"/>
          <p:cNvSpPr>
            <a:spLocks noChangeArrowheads="1"/>
          </p:cNvSpPr>
          <p:nvPr/>
        </p:nvSpPr>
        <p:spPr bwMode="auto">
          <a:xfrm>
            <a:off x="4356100" y="4521200"/>
            <a:ext cx="1257300" cy="4191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26997,6 </a:t>
            </a:r>
            <a:r>
              <a:rPr lang="ru-RU" sz="2000" b="1" dirty="0">
                <a:solidFill>
                  <a:srgbClr val="FF0000"/>
                </a:solidFill>
              </a:rPr>
              <a:t>т.р.</a:t>
            </a:r>
          </a:p>
        </p:txBody>
      </p:sp>
      <p:sp>
        <p:nvSpPr>
          <p:cNvPr id="19" name="AutoShape 50"/>
          <p:cNvSpPr>
            <a:spLocks noChangeArrowheads="1"/>
          </p:cNvSpPr>
          <p:nvPr/>
        </p:nvSpPr>
        <p:spPr bwMode="auto">
          <a:xfrm>
            <a:off x="266700" y="5803900"/>
            <a:ext cx="3873500" cy="508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FFFF"/>
                </a:solidFill>
              </a:rPr>
              <a:t>Организация музейной деятельности</a:t>
            </a:r>
          </a:p>
        </p:txBody>
      </p:sp>
      <p:sp>
        <p:nvSpPr>
          <p:cNvPr id="22" name="AutoShape 50"/>
          <p:cNvSpPr>
            <a:spLocks noChangeArrowheads="1"/>
          </p:cNvSpPr>
          <p:nvPr/>
        </p:nvSpPr>
        <p:spPr bwMode="auto">
          <a:xfrm>
            <a:off x="6146800" y="5130800"/>
            <a:ext cx="1320800" cy="4191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30856,6 </a:t>
            </a:r>
            <a:r>
              <a:rPr lang="ru-RU" sz="2000" b="1" dirty="0">
                <a:solidFill>
                  <a:srgbClr val="FF0000"/>
                </a:solidFill>
              </a:rPr>
              <a:t>т.р.</a:t>
            </a:r>
          </a:p>
        </p:txBody>
      </p:sp>
      <p:sp>
        <p:nvSpPr>
          <p:cNvPr id="23" name="AutoShape 50"/>
          <p:cNvSpPr>
            <a:spLocks noChangeArrowheads="1"/>
          </p:cNvSpPr>
          <p:nvPr/>
        </p:nvSpPr>
        <p:spPr bwMode="auto">
          <a:xfrm>
            <a:off x="6172200" y="5778500"/>
            <a:ext cx="1320800" cy="4191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8412,4 т.р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4" name="AutoShape 50"/>
          <p:cNvSpPr>
            <a:spLocks noChangeArrowheads="1"/>
          </p:cNvSpPr>
          <p:nvPr/>
        </p:nvSpPr>
        <p:spPr bwMode="auto">
          <a:xfrm>
            <a:off x="6146800" y="4559300"/>
            <a:ext cx="1320800" cy="4191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18437,3 </a:t>
            </a:r>
            <a:r>
              <a:rPr lang="ru-RU" sz="2000" b="1" dirty="0">
                <a:solidFill>
                  <a:srgbClr val="FF0000"/>
                </a:solidFill>
              </a:rPr>
              <a:t>т.р.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0" y="2984500"/>
            <a:ext cx="97282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200" b="1" dirty="0" smtClean="0">
                <a:solidFill>
                  <a:srgbClr val="00B050"/>
                </a:solidFill>
              </a:rPr>
              <a:t>2020 </a:t>
            </a:r>
            <a:r>
              <a:rPr lang="ru-RU" sz="2200" b="1" dirty="0">
                <a:solidFill>
                  <a:srgbClr val="00B050"/>
                </a:solidFill>
              </a:rPr>
              <a:t>год – 62,1 млн.руб.    2021 год – </a:t>
            </a:r>
            <a:r>
              <a:rPr lang="ru-RU" sz="2200" b="1" dirty="0" smtClean="0">
                <a:solidFill>
                  <a:srgbClr val="00B050"/>
                </a:solidFill>
              </a:rPr>
              <a:t>57,7 </a:t>
            </a:r>
            <a:r>
              <a:rPr lang="ru-RU" sz="2200" b="1" dirty="0">
                <a:solidFill>
                  <a:srgbClr val="00B050"/>
                </a:solidFill>
              </a:rPr>
              <a:t>млн.руб</a:t>
            </a:r>
            <a:r>
              <a:rPr lang="ru-RU" sz="2200" b="1" dirty="0" smtClean="0">
                <a:solidFill>
                  <a:srgbClr val="00B050"/>
                </a:solidFill>
              </a:rPr>
              <a:t>.    2022 год – 66,0 млн.руб. </a:t>
            </a:r>
            <a:endParaRPr lang="ru-RU" sz="2200" b="1" dirty="0">
              <a:solidFill>
                <a:srgbClr val="00B050"/>
              </a:solidFill>
            </a:endParaRPr>
          </a:p>
        </p:txBody>
      </p:sp>
      <p:pic>
        <p:nvPicPr>
          <p:cNvPr id="15379" name="Picture 24" descr="C:\Users\Кривошеина ТА\Desktop\vIHDxSdEAX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7450" y="806450"/>
            <a:ext cx="3938588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5" descr="C:\Users\Кривошеина ТА\Desktop\lhnWevnqSs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52488"/>
            <a:ext cx="3937000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/>
      <p:bldP spid="316420" grpId="0"/>
      <p:bldP spid="316421" grpId="0" animBg="1"/>
      <p:bldP spid="316423" grpId="0" animBg="1"/>
      <p:bldP spid="316424" grpId="0" animBg="1"/>
      <p:bldP spid="316425" grpId="0" animBg="1"/>
      <p:bldP spid="316427" grpId="0" animBg="1"/>
      <p:bldP spid="316428" grpId="0" animBg="1"/>
      <p:bldP spid="316433" grpId="0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3763804-3553-4369-B017-E99F0F63C26C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16387" name="Номер слайда 1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" name="Прямоугольник 2"/>
          <p:cNvSpPr/>
          <p:nvPr/>
        </p:nvSpPr>
        <p:spPr>
          <a:xfrm>
            <a:off x="292100" y="381000"/>
            <a:ext cx="92837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МП «Развитие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физической культуры, спорта, туризма, повышение эффективности реализации молодежной и семейной политики в МО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«Ленский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муниципальный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район»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54600" y="1447800"/>
            <a:ext cx="38354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–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3 992,0 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 2021 год –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5 026,1 тыс.рублей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год – 4261,4 тыс.рублей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AutoShape 50"/>
          <p:cNvSpPr>
            <a:spLocks noChangeArrowheads="1"/>
          </p:cNvSpPr>
          <p:nvPr/>
        </p:nvSpPr>
        <p:spPr bwMode="auto">
          <a:xfrm>
            <a:off x="266700" y="4381500"/>
            <a:ext cx="4648200" cy="22225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FFFF"/>
                </a:solidFill>
              </a:rPr>
              <a:t>Осуществление государственных полномочий по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FFFF"/>
                </a:solidFill>
              </a:rPr>
              <a:t>организации и осуществлению деятельности по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FFFF"/>
                </a:solidFill>
              </a:rPr>
              <a:t>опеке и попечительству</a:t>
            </a:r>
          </a:p>
          <a:p>
            <a:pPr algn="ctr">
              <a:defRPr/>
            </a:pPr>
            <a:endParaRPr lang="ru-RU" sz="16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FFFF00"/>
                </a:solidFill>
              </a:rPr>
              <a:t>2020 </a:t>
            </a:r>
            <a:r>
              <a:rPr lang="ru-RU" sz="1600" b="1" dirty="0">
                <a:solidFill>
                  <a:srgbClr val="FFFF00"/>
                </a:solidFill>
              </a:rPr>
              <a:t>год – </a:t>
            </a:r>
            <a:r>
              <a:rPr lang="ru-RU" sz="1600" b="1" dirty="0" smtClean="0">
                <a:solidFill>
                  <a:srgbClr val="FFFF00"/>
                </a:solidFill>
              </a:rPr>
              <a:t>2 011,7 </a:t>
            </a:r>
            <a:r>
              <a:rPr lang="ru-RU" sz="1600" b="1" dirty="0">
                <a:solidFill>
                  <a:srgbClr val="FFFF00"/>
                </a:solidFill>
              </a:rPr>
              <a:t>тыс.руб.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2021 год – </a:t>
            </a:r>
            <a:r>
              <a:rPr lang="ru-RU" sz="1600" b="1" dirty="0" smtClean="0">
                <a:solidFill>
                  <a:srgbClr val="FFFF00"/>
                </a:solidFill>
              </a:rPr>
              <a:t>2 562,9 </a:t>
            </a:r>
            <a:r>
              <a:rPr lang="ru-RU" sz="1600" b="1" dirty="0">
                <a:solidFill>
                  <a:srgbClr val="FFFF00"/>
                </a:solidFill>
              </a:rPr>
              <a:t>тыс.руб</a:t>
            </a:r>
            <a:r>
              <a:rPr lang="ru-RU" sz="1600" b="1" dirty="0" smtClean="0">
                <a:solidFill>
                  <a:srgbClr val="FFFF00"/>
                </a:solidFill>
              </a:rPr>
              <a:t>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FFFF00"/>
                </a:solidFill>
              </a:rPr>
              <a:t>2022 год – 2585,5 тыс.руб.</a:t>
            </a:r>
            <a:endParaRPr lang="ru-RU" sz="16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AutoShape 50"/>
          <p:cNvSpPr>
            <a:spLocks noChangeArrowheads="1"/>
          </p:cNvSpPr>
          <p:nvPr/>
        </p:nvSpPr>
        <p:spPr bwMode="auto">
          <a:xfrm>
            <a:off x="5003800" y="2616200"/>
            <a:ext cx="4470400" cy="226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1600" b="1" dirty="0" smtClean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00FFFF"/>
                </a:solidFill>
              </a:rPr>
              <a:t>Осуществление </a:t>
            </a:r>
            <a:r>
              <a:rPr lang="ru-RU" sz="1600" b="1" dirty="0">
                <a:solidFill>
                  <a:srgbClr val="00FFFF"/>
                </a:solidFill>
              </a:rPr>
              <a:t>государственных полномочий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FFFF"/>
                </a:solidFill>
              </a:rPr>
              <a:t> по выплате вознаграждений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FFFF"/>
                </a:solidFill>
              </a:rPr>
              <a:t>профессиональным опекунам</a:t>
            </a:r>
          </a:p>
          <a:p>
            <a:pPr algn="ctr">
              <a:defRPr/>
            </a:pPr>
            <a:endParaRPr lang="ru-RU" sz="1600" b="1" dirty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FFFF00"/>
                </a:solidFill>
              </a:rPr>
              <a:t>2020 </a:t>
            </a:r>
            <a:r>
              <a:rPr lang="ru-RU" sz="1600" b="1" dirty="0">
                <a:solidFill>
                  <a:srgbClr val="FFFF00"/>
                </a:solidFill>
              </a:rPr>
              <a:t>год – 46,7 тыс.руб.</a:t>
            </a:r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2021 год – </a:t>
            </a:r>
            <a:r>
              <a:rPr lang="ru-RU" sz="1600" b="1" dirty="0" smtClean="0">
                <a:solidFill>
                  <a:srgbClr val="FFFF00"/>
                </a:solidFill>
              </a:rPr>
              <a:t>40,3 </a:t>
            </a:r>
            <a:r>
              <a:rPr lang="ru-RU" sz="1600" b="1" dirty="0">
                <a:solidFill>
                  <a:srgbClr val="FFFF00"/>
                </a:solidFill>
              </a:rPr>
              <a:t>тыс.руб</a:t>
            </a:r>
            <a:r>
              <a:rPr lang="ru-RU" sz="1600" b="1" dirty="0" smtClean="0">
                <a:solidFill>
                  <a:srgbClr val="FFFF00"/>
                </a:solidFill>
              </a:rPr>
              <a:t>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год – 0,0 </a:t>
            </a:r>
            <a:r>
              <a:rPr lang="ru-RU" sz="1600" b="1" dirty="0" smtClean="0">
                <a:solidFill>
                  <a:srgbClr val="FFFF00"/>
                </a:solidFill>
              </a:rPr>
              <a:t>тыс.руб.</a:t>
            </a:r>
            <a:endParaRPr lang="ru-RU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ru-RU" sz="16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   </a:t>
            </a:r>
          </a:p>
        </p:txBody>
      </p:sp>
      <p:pic>
        <p:nvPicPr>
          <p:cNvPr id="16392" name="Picture 10" descr="C:\Users\Кривошеина ТА\Desktop\c3100801bdf72b9cacdbce370dbcd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587500"/>
            <a:ext cx="35639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1" descr="C:\Users\Кривошеина ТА\Desktop\087562b215bc504fc78dcc6a353109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3200" y="4991100"/>
            <a:ext cx="31750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 animBg="1" autoUpdateAnimBg="0"/>
      <p:bldP spid="10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352425"/>
            <a:ext cx="8826500" cy="1171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Муниципальные программы</a:t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сфере экономики и ЖКХ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EC5CE03-AD08-4223-9E72-066FF590555E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17412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17443" name="AutoShape 27"/>
          <p:cNvSpPr>
            <a:spLocks noChangeArrowheads="1"/>
          </p:cNvSpPr>
          <p:nvPr/>
        </p:nvSpPr>
        <p:spPr bwMode="auto">
          <a:xfrm>
            <a:off x="381000" y="1930400"/>
            <a:ext cx="9156700" cy="45339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  <a:defRPr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</a:t>
            </a: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условий для развития сельского хозяйства 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«Ленский </a:t>
            </a: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район»;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Развитие  </a:t>
            </a: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малого и среднего предпринимательства 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 МО 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«Ленский </a:t>
            </a:r>
          </a:p>
          <a:p>
            <a:pPr>
              <a:defRPr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район»;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Развитие </a:t>
            </a: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торговли на территории 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«Ленский </a:t>
            </a: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район»;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Ремонт </a:t>
            </a: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содержание сети автомобильных 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дорог, находящихся </a:t>
            </a: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собственности </a:t>
            </a:r>
          </a:p>
          <a:p>
            <a:pPr>
              <a:defRPr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«Ленский </a:t>
            </a: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район»;</a:t>
            </a:r>
          </a:p>
          <a:p>
            <a:pPr>
              <a:buFontTx/>
              <a:buChar char="-"/>
              <a:defRPr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Развитие торговли на территории МО «Ленский муниципальный район»;</a:t>
            </a:r>
          </a:p>
          <a:p>
            <a:pPr>
              <a:buFontTx/>
              <a:buChar char="-"/>
              <a:defRPr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общественного пассажирского транспорта муниципального образования «Ленский </a:t>
            </a:r>
          </a:p>
          <a:p>
            <a:pPr>
              <a:defRPr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район»;</a:t>
            </a:r>
          </a:p>
          <a:p>
            <a:pPr>
              <a:buFontTx/>
              <a:buChar char="-"/>
              <a:defRPr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Устойчивое развитие сельских территорий  МО «Ленский муниципальный район» </a:t>
            </a:r>
          </a:p>
          <a:p>
            <a:pPr>
              <a:defRPr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(Комплексное развитие сельских территорий МО «Ленский муниципальный район»;</a:t>
            </a:r>
          </a:p>
          <a:p>
            <a:pPr>
              <a:buFontTx/>
              <a:buChar char="-"/>
              <a:defRPr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 имущественно-земельных отношений в МО «Ленский муниципальный район»;</a:t>
            </a:r>
          </a:p>
          <a:p>
            <a:pPr>
              <a:buFontTx/>
              <a:buChar char="-"/>
              <a:defRPr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Энергосбережение и повышение энергетической эффективности муниципального образования </a:t>
            </a:r>
          </a:p>
          <a:p>
            <a:pPr>
              <a:defRPr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«Ленский муниципальный район».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78F5960-07ED-4B8D-85B9-396CD350BD29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18435" name="Номер слайда 1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63DC59-206F-4CCD-A35B-584CBA1A907F}" type="slidenum">
              <a:rPr lang="ru-RU" sz="1200"/>
              <a:pPr algn="r"/>
              <a:t>16</a:t>
            </a:fld>
            <a:endParaRPr lang="ru-RU" sz="120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373063"/>
            <a:ext cx="9207500" cy="6715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МП «Создание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условий для развития сельского хозяйства в 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 «Ленский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муниципальный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6600" y="762000"/>
            <a:ext cx="40005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– 70,0 тыс.рублей 2021 год – 70,0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год – 30,0 тыс.рублей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8" name="Прямоугольник 15"/>
          <p:cNvSpPr>
            <a:spLocks noChangeArrowheads="1"/>
          </p:cNvSpPr>
          <p:nvPr/>
        </p:nvSpPr>
        <p:spPr bwMode="auto">
          <a:xfrm>
            <a:off x="457200" y="3048000"/>
            <a:ext cx="916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ahoma" pitchFamily="34" charset="0"/>
              </a:rPr>
              <a:t>  </a:t>
            </a:r>
            <a:endParaRPr lang="ru-RU" sz="2000"/>
          </a:p>
        </p:txBody>
      </p:sp>
      <p:sp>
        <p:nvSpPr>
          <p:cNvPr id="18439" name="Прямоугольник 17"/>
          <p:cNvSpPr>
            <a:spLocks noChangeArrowheads="1"/>
          </p:cNvSpPr>
          <p:nvPr/>
        </p:nvSpPr>
        <p:spPr bwMode="auto">
          <a:xfrm>
            <a:off x="4411663" y="3074988"/>
            <a:ext cx="1900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8440" name="Рисунок 14" descr="P10101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7788" y="2882900"/>
            <a:ext cx="45656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0" descr="C:\Users\Кривошеина ТА\Desktop\a62201df076239503ca81d33daa755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613" y="2630488"/>
            <a:ext cx="5856287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CFA3D-BEEA-499B-AF7E-495C03BAC61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1800" y="371475"/>
            <a:ext cx="92329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«Развитие 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малого и среднего предпринимательства на территории МО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«Ленский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460" name="Группа 5"/>
          <p:cNvGrpSpPr>
            <a:grpSpLocks/>
          </p:cNvGrpSpPr>
          <p:nvPr/>
        </p:nvGrpSpPr>
        <p:grpSpPr bwMode="auto">
          <a:xfrm>
            <a:off x="581025" y="1562100"/>
            <a:ext cx="4054475" cy="2235200"/>
            <a:chOff x="203195" y="0"/>
            <a:chExt cx="2750343" cy="165020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03195" y="0"/>
              <a:ext cx="2750343" cy="165020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203195" y="0"/>
              <a:ext cx="2750343" cy="1650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/>
                <a:t>Развитие механизмов финансовой поддержки субъектов малого и среднего предпринимательства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 smtClean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 smtClean="0"/>
                <a:t>2020 </a:t>
              </a:r>
              <a:r>
                <a:rPr lang="ru-RU" sz="1600" dirty="0"/>
                <a:t>год – 100,0 тыс. </a:t>
              </a:r>
              <a:r>
                <a:rPr lang="ru-RU" sz="1600" dirty="0" smtClean="0"/>
                <a:t>рублей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 smtClean="0"/>
                <a:t>2021 год – 0,0 тыс. рублей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 smtClean="0"/>
                <a:t>2022 год – 0,0 тыс. рублей</a:t>
              </a:r>
              <a:endParaRPr lang="ru-RU" sz="1600" dirty="0"/>
            </a:p>
          </p:txBody>
        </p:sp>
      </p:grpSp>
      <p:sp>
        <p:nvSpPr>
          <p:cNvPr id="11" name="Прямоугольник 10"/>
          <p:cNvSpPr/>
          <p:nvPr/>
        </p:nvSpPr>
        <p:spPr bwMode="auto">
          <a:xfrm>
            <a:off x="2641600" y="4162425"/>
            <a:ext cx="4683125" cy="24542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ru-RU" sz="1600" dirty="0"/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/>
              <a:t>Поощрение за прирост поступлений в областной бюджет налога, взимаемого в связи с применением упрощенной </a:t>
            </a:r>
            <a:r>
              <a:rPr lang="ru-RU" sz="1600" dirty="0" smtClean="0"/>
              <a:t>системы020 год – 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/>
              <a:t>2021 год – 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/>
              <a:t>2022 год - </a:t>
            </a:r>
            <a:endParaRPr lang="ru-RU" sz="1600" dirty="0"/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ru-RU" sz="1600" dirty="0"/>
          </a:p>
        </p:txBody>
      </p:sp>
      <p:grpSp>
        <p:nvGrpSpPr>
          <p:cNvPr id="19462" name="Группа 11"/>
          <p:cNvGrpSpPr>
            <a:grpSpLocks/>
          </p:cNvGrpSpPr>
          <p:nvPr/>
        </p:nvGrpSpPr>
        <p:grpSpPr bwMode="auto">
          <a:xfrm>
            <a:off x="4943475" y="1549400"/>
            <a:ext cx="4467225" cy="2247900"/>
            <a:chOff x="6028244" y="1067253"/>
            <a:chExt cx="5002187" cy="300131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28244" y="1067253"/>
              <a:ext cx="5002187" cy="300131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6268222" y="1311004"/>
              <a:ext cx="4444018" cy="24269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/>
                <a:t>Стимулирование  развития и повышение привлекательности предпринимательской деятельности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 smtClean="0"/>
                <a:t>2021 </a:t>
              </a:r>
              <a:r>
                <a:rPr lang="ru-RU" sz="1600" dirty="0"/>
                <a:t>год -  14,1 тыс. </a:t>
              </a:r>
              <a:r>
                <a:rPr lang="ru-RU" sz="1600" dirty="0" smtClean="0"/>
                <a:t>рублей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 smtClean="0"/>
                <a:t>2022 год – 30,0 тыс. рублей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/>
            </a:p>
          </p:txBody>
        </p:sp>
      </p:grpSp>
      <p:pic>
        <p:nvPicPr>
          <p:cNvPr id="21506" name="Picture 2" descr="C:\Users\Кривошеина ТА\Desktop\biz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800" y="3889376"/>
            <a:ext cx="4189022" cy="2790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915400" cy="12954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</a:rPr>
              <a:t>МП «Ремонт </a:t>
            </a:r>
            <a:r>
              <a:rPr lang="ru-RU" sz="2400" b="1" dirty="0" smtClean="0">
                <a:solidFill>
                  <a:srgbClr val="FF0000"/>
                </a:solidFill>
              </a:rPr>
              <a:t>и содержание сети автомобильных дорог, находящихся в собственности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МО </a:t>
            </a:r>
            <a:r>
              <a:rPr lang="ru-RU" sz="2400" b="1" dirty="0" smtClean="0">
                <a:solidFill>
                  <a:srgbClr val="FF0000"/>
                </a:solidFill>
              </a:rPr>
              <a:t>«Ленский муниципальный район»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15221A-805E-4D7F-A578-166BCB6165BB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20484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19492" name="Rectangle 4"/>
          <p:cNvSpPr>
            <a:spLocks noChangeArrowheads="1"/>
          </p:cNvSpPr>
          <p:nvPr/>
        </p:nvSpPr>
        <p:spPr bwMode="auto">
          <a:xfrm>
            <a:off x="3795713" y="4194175"/>
            <a:ext cx="5838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i="1">
                <a:solidFill>
                  <a:schemeClr val="bg2"/>
                </a:solidFill>
              </a:rPr>
              <a:t/>
            </a:r>
            <a:br>
              <a:rPr lang="ru-RU" sz="2000" b="1" i="1">
                <a:solidFill>
                  <a:schemeClr val="bg2"/>
                </a:solidFill>
              </a:rPr>
            </a:br>
            <a:endParaRPr lang="ru-RU" sz="2000" b="1" i="1">
              <a:solidFill>
                <a:schemeClr val="bg2"/>
              </a:solidFill>
            </a:endParaRPr>
          </a:p>
        </p:txBody>
      </p:sp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190500" y="1244600"/>
            <a:ext cx="920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– 12,1 млн.руб</a:t>
            </a:r>
            <a:r>
              <a:rPr lang="ru-RU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 </a:t>
            </a:r>
            <a:r>
              <a:rPr lang="ru-RU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год-12,7 млн.руб</a:t>
            </a:r>
            <a:r>
              <a:rPr lang="ru-RU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   2022 год - 15,7 млн.руб. 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241300" y="2120900"/>
            <a:ext cx="3797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70C0"/>
                </a:solidFill>
              </a:rPr>
              <a:t>Содержание  автомобильных дорог</a:t>
            </a:r>
          </a:p>
        </p:txBody>
      </p:sp>
      <p:sp>
        <p:nvSpPr>
          <p:cNvPr id="20488" name="TextBox 11"/>
          <p:cNvSpPr txBox="1">
            <a:spLocks noChangeArrowheads="1"/>
          </p:cNvSpPr>
          <p:nvPr/>
        </p:nvSpPr>
        <p:spPr bwMode="auto">
          <a:xfrm flipH="1">
            <a:off x="4140200" y="5981700"/>
            <a:ext cx="5270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70C0"/>
                </a:solidFill>
              </a:rPr>
              <a:t>Ремонт автомобильных дорог</a:t>
            </a:r>
          </a:p>
        </p:txBody>
      </p:sp>
      <p:pic>
        <p:nvPicPr>
          <p:cNvPr id="20489" name="Picture 11" descr="C:\Users\Кривошеина ТА\Desktop\traktor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2959100"/>
            <a:ext cx="38481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1" descr="C:\Users\Кривошеина ТА\Desktop\12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5600" y="2133600"/>
            <a:ext cx="52959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2" grpId="0"/>
      <p:bldP spid="3194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82600" y="603250"/>
            <a:ext cx="9139238" cy="6715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Муниципальная программа «Развитие торговли на территории МО «Ленский муниципальный район»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45B4D52-71A0-4CD2-BDF4-473719302E55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24613" name="AutoShape 50"/>
          <p:cNvSpPr>
            <a:spLocks noChangeArrowheads="1"/>
          </p:cNvSpPr>
          <p:nvPr/>
        </p:nvSpPr>
        <p:spPr bwMode="auto">
          <a:xfrm>
            <a:off x="355600" y="1917700"/>
            <a:ext cx="4064000" cy="19812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1600" b="1" dirty="0">
              <a:solidFill>
                <a:srgbClr val="ACE0EA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ACE0EA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ACE0EA"/>
                </a:solidFill>
              </a:rPr>
              <a:t>Доставка муки и лекарственных средств в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ACE0EA"/>
                </a:solidFill>
              </a:rPr>
              <a:t>районы Крайнего Севера и приравненные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ACE0EA"/>
                </a:solidFill>
              </a:rPr>
              <a:t>к ним местности с ограниченными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ACE0EA"/>
                </a:solidFill>
              </a:rPr>
              <a:t>сроками завоза грузов</a:t>
            </a: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2020 год – 295,0 тыс.рублей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2021 год – 295,0 </a:t>
            </a:r>
            <a:r>
              <a:rPr lang="ru-RU" sz="1800" b="1" dirty="0" smtClean="0">
                <a:solidFill>
                  <a:srgbClr val="FFFF00"/>
                </a:solidFill>
              </a:rPr>
              <a:t>тыс.рублей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</a:rPr>
              <a:t>2022 год – 265,5 тыс. рублей</a:t>
            </a:r>
            <a:endParaRPr lang="ru-RU" sz="1800" b="1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324614" name="AutoShape 50"/>
          <p:cNvSpPr>
            <a:spLocks noChangeArrowheads="1"/>
          </p:cNvSpPr>
          <p:nvPr/>
        </p:nvSpPr>
        <p:spPr bwMode="auto">
          <a:xfrm>
            <a:off x="5100638" y="3263900"/>
            <a:ext cx="4170362" cy="19558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rgbClr val="ACE0EA"/>
                </a:solidFill>
              </a:rPr>
              <a:t>Осуществление государственных полномочий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ACE0EA"/>
                </a:solidFill>
              </a:rPr>
              <a:t>по формированию торгового реестра</a:t>
            </a:r>
          </a:p>
          <a:p>
            <a:pPr algn="ctr">
              <a:defRPr/>
            </a:pPr>
            <a:endParaRPr lang="ru-RU" sz="16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– 25,0 тыс.рублей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год – 35,0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год - 35,0 тыс.рублей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5170488" y="1485901"/>
            <a:ext cx="41386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– 473,5 тыс.рублей 2021 год – 502,8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год – 458,6 тыс.рублей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AutoShape 50"/>
          <p:cNvSpPr>
            <a:spLocks noChangeArrowheads="1"/>
          </p:cNvSpPr>
          <p:nvPr/>
        </p:nvSpPr>
        <p:spPr bwMode="auto">
          <a:xfrm>
            <a:off x="381000" y="4318000"/>
            <a:ext cx="4064000" cy="19812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1600" b="1" dirty="0">
              <a:solidFill>
                <a:srgbClr val="ACE0EA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ACE0EA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ACE0EA"/>
                </a:solidFill>
              </a:rPr>
              <a:t>Создание условий для обеспечения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ACE0EA"/>
                </a:solidFill>
              </a:rPr>
              <a:t>поселений и жителей городских округов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ACE0EA"/>
                </a:solidFill>
              </a:rPr>
              <a:t>услугами торговли</a:t>
            </a: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2020 год – 125,3 тыс.рублей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2021 год – 172,8 </a:t>
            </a:r>
            <a:r>
              <a:rPr lang="ru-RU" sz="1800" b="1" dirty="0" smtClean="0">
                <a:solidFill>
                  <a:srgbClr val="FFFF00"/>
                </a:solidFill>
              </a:rPr>
              <a:t>тыс.рублей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</a:rPr>
              <a:t>2022 год - 158,1 тыс.рублей</a:t>
            </a:r>
            <a:endParaRPr lang="ru-RU" sz="1800" b="1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3" grpId="0" animBg="1"/>
      <p:bldP spid="324614" grpId="0" animBg="1"/>
      <p:bldP spid="324616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520700"/>
            <a:ext cx="9410700" cy="835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бюджета муниципального образования «Ленский муниципальный район»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35350" y="6492875"/>
            <a:ext cx="3136900" cy="365125"/>
          </a:xfrm>
        </p:spPr>
        <p:txBody>
          <a:bodyPr/>
          <a:lstStyle/>
          <a:p>
            <a:pPr algn="ctr">
              <a:defRPr/>
            </a:pPr>
            <a:fld id="{C7B2C5FE-185D-49D9-B503-01FB9603267C}" type="slidenum">
              <a:rPr lang="ru-RU" smtClean="0"/>
              <a:pPr algn="ctr">
                <a:defRPr/>
              </a:pPr>
              <a:t>2</a:t>
            </a:fld>
            <a:endParaRPr lang="ru-RU" smtClean="0"/>
          </a:p>
        </p:txBody>
      </p:sp>
      <p:sp>
        <p:nvSpPr>
          <p:cNvPr id="300037" name="AutoShape 7"/>
          <p:cNvSpPr>
            <a:spLocks noChangeArrowheads="1"/>
          </p:cNvSpPr>
          <p:nvPr/>
        </p:nvSpPr>
        <p:spPr bwMode="auto">
          <a:xfrm>
            <a:off x="660400" y="5203825"/>
            <a:ext cx="4610100" cy="70167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FFFF"/>
                </a:solidFill>
              </a:rPr>
              <a:t>2022 </a:t>
            </a:r>
            <a:r>
              <a:rPr lang="ru-RU" b="1" dirty="0">
                <a:solidFill>
                  <a:srgbClr val="00FFFF"/>
                </a:solidFill>
              </a:rPr>
              <a:t>год </a:t>
            </a:r>
            <a:r>
              <a:rPr lang="ru-RU" b="1" dirty="0" smtClean="0">
                <a:solidFill>
                  <a:srgbClr val="00FFFF"/>
                </a:solidFill>
              </a:rPr>
              <a:t>– 861 255,0 </a:t>
            </a:r>
            <a:endParaRPr lang="ru-RU" sz="2000" b="1" dirty="0">
              <a:solidFill>
                <a:srgbClr val="00FFFF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35000" y="2066925"/>
            <a:ext cx="4673600" cy="81597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FFFF"/>
                </a:solidFill>
              </a:rPr>
              <a:t>2020 год – </a:t>
            </a:r>
            <a:r>
              <a:rPr lang="ru-RU" b="1" dirty="0" smtClean="0">
                <a:solidFill>
                  <a:srgbClr val="00FFFF"/>
                </a:solidFill>
              </a:rPr>
              <a:t>727 783,0</a:t>
            </a:r>
            <a:endParaRPr lang="ru-RU" sz="2000" b="1" dirty="0">
              <a:solidFill>
                <a:srgbClr val="00FFFF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711700" y="3286125"/>
            <a:ext cx="4622800" cy="81597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FFFF"/>
                </a:solidFill>
              </a:rPr>
              <a:t>2021 год – </a:t>
            </a:r>
            <a:r>
              <a:rPr lang="ru-RU" b="1" dirty="0" smtClean="0">
                <a:solidFill>
                  <a:srgbClr val="00FFFF"/>
                </a:solidFill>
              </a:rPr>
              <a:t>906 787,1</a:t>
            </a:r>
            <a:endParaRPr lang="ru-RU" sz="20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0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4" grpId="0"/>
      <p:bldP spid="300037" grpId="0" animBg="1"/>
      <p:bldP spid="9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50F27-67BE-4AA9-9FF1-88247284DEE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8000" y="342900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«Развитие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общественного пассажирского транспорта муниципального образования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«Ленский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район»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60400" y="1803400"/>
          <a:ext cx="8991600" cy="481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4AE9C-646D-4417-BFEA-24FBD8B303D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1800" y="463689"/>
            <a:ext cx="8877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«Комплексное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сельских территорий   МО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«Ленский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район»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22300" y="1409700"/>
          <a:ext cx="8915400" cy="5058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4AE9C-646D-4417-BFEA-24FBD8B303D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396945"/>
            <a:ext cx="944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«Развитие 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имущественно-земельных отношений в МО «Ленский муниципальный район»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89671" y="1766956"/>
            <a:ext cx="33353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r>
              <a:rPr lang="ru-RU" sz="1800" dirty="0" smtClean="0"/>
              <a:t>2020 год – 7 692,0 тыс. рублей </a:t>
            </a:r>
          </a:p>
          <a:p>
            <a:endParaRPr lang="ru-RU" sz="1800" dirty="0" smtClean="0"/>
          </a:p>
          <a:p>
            <a:r>
              <a:rPr lang="ru-RU" sz="1800" dirty="0" smtClean="0"/>
              <a:t>2021 год – 8 799,4 тыс. рублей</a:t>
            </a:r>
          </a:p>
          <a:p>
            <a:endParaRPr lang="ru-RU" sz="1800" dirty="0" smtClean="0"/>
          </a:p>
          <a:p>
            <a:r>
              <a:rPr lang="ru-RU" sz="1800" dirty="0" smtClean="0"/>
              <a:t>2022 год – </a:t>
            </a:r>
            <a:r>
              <a:rPr lang="ru-RU" sz="1800" dirty="0" smtClean="0"/>
              <a:t>6617,0 </a:t>
            </a:r>
            <a:r>
              <a:rPr lang="ru-RU" sz="1800" dirty="0" smtClean="0"/>
              <a:t>тыс</a:t>
            </a:r>
            <a:r>
              <a:rPr lang="ru-RU" sz="1800" dirty="0" smtClean="0"/>
              <a:t>. рублей</a:t>
            </a:r>
            <a:endParaRPr lang="ru-RU" sz="1800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4800" y="1308100"/>
            <a:ext cx="5918200" cy="271780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№ 1</a:t>
            </a:r>
          </a:p>
          <a:p>
            <a:pPr lvl="0" algn="ctr" eaLnBrk="0" hangingPunct="0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«Эффективное управление муниципальным имуществом на территории МО «Ленский муниципальный район»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200" b="1" i="1" u="sng" dirty="0" smtClean="0"/>
              <a:t>Задача 1: </a:t>
            </a:r>
            <a:r>
              <a:rPr lang="ru-RU" sz="1200" b="1" i="1" dirty="0" smtClean="0"/>
              <a:t>Реализация мероприятий по содержанию и ремонту имущества, находящегося в собственности МО «Ленский муниципальный район».</a:t>
            </a:r>
          </a:p>
          <a:p>
            <a:pPr lvl="0" eaLnBrk="0" hangingPunct="0"/>
            <a:endParaRPr lang="ru-RU" sz="800" b="1" i="1" dirty="0" smtClean="0"/>
          </a:p>
          <a:p>
            <a:pPr lvl="0" eaLnBrk="0" hangingPunct="0"/>
            <a:r>
              <a:rPr lang="ru-RU" sz="1200" b="1" i="1" u="sng" dirty="0" smtClean="0"/>
              <a:t>Задача 2: </a:t>
            </a:r>
            <a:r>
              <a:rPr lang="ru-RU" sz="1200" b="1" i="1" dirty="0" smtClean="0"/>
              <a:t>Реализация мероприятий по повышению эффективности использования и совершенствования процессов учета имущества, находящегося в собственности МО «Ленский муниципальный район».</a:t>
            </a:r>
          </a:p>
          <a:p>
            <a:pPr lvl="0" eaLnBrk="0" hangingPunct="0"/>
            <a:endParaRPr lang="ru-RU" sz="800" b="1" i="1" u="sng" dirty="0" smtClean="0"/>
          </a:p>
          <a:p>
            <a:pPr lvl="0" eaLnBrk="0" hangingPunct="0"/>
            <a:r>
              <a:rPr lang="ru-RU" sz="1200" b="1" i="1" u="sng" dirty="0" smtClean="0"/>
              <a:t>Задача 3: </a:t>
            </a:r>
            <a:r>
              <a:rPr lang="ru-RU" sz="1200" b="1" i="1" dirty="0" smtClean="0"/>
              <a:t>Усиление контроля эффективности использования муниципального имущества</a:t>
            </a: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7500" y="4140200"/>
            <a:ext cx="8826500" cy="2095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№ 2</a:t>
            </a:r>
          </a:p>
          <a:p>
            <a:pPr lvl="0" algn="ctr" eaLnBrk="0" hangingPunct="0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«Эффективное управление земельными ресурсами на территории МО «Ленский муниципальный район»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200" b="1" i="1" u="sng" dirty="0" smtClean="0"/>
              <a:t>Задача 1. </a:t>
            </a:r>
            <a:r>
              <a:rPr lang="ru-RU" sz="1200" b="1" i="1" dirty="0" smtClean="0"/>
              <a:t>Реализация мероприятий по землеустройству и землепользованию на территории МО "Ленский муниципальный район«.</a:t>
            </a:r>
          </a:p>
          <a:p>
            <a:pPr lvl="0" eaLnBrk="0" hangingPunct="0"/>
            <a:endParaRPr lang="ru-RU" sz="800" b="1" i="1" dirty="0" smtClean="0"/>
          </a:p>
          <a:p>
            <a:pPr lvl="0" eaLnBrk="0" hangingPunct="0"/>
            <a:r>
              <a:rPr lang="ru-RU" sz="1200" b="1" i="1" u="sng" dirty="0" smtClean="0"/>
              <a:t>Задача 2. </a:t>
            </a:r>
            <a:r>
              <a:rPr lang="ru-RU" sz="1200" b="1" i="1" dirty="0" smtClean="0"/>
              <a:t>Удовлетворение потребностей физических и юридических лиц в земельных участках для строительства и иных целей.</a:t>
            </a:r>
          </a:p>
          <a:p>
            <a:pPr lvl="0" eaLnBrk="0" hangingPunct="0"/>
            <a:endParaRPr lang="ru-RU" sz="800" b="1" i="1" dirty="0" smtClean="0"/>
          </a:p>
          <a:p>
            <a:pPr lvl="0" eaLnBrk="0" hangingPunct="0"/>
            <a:r>
              <a:rPr lang="ru-RU" sz="1200" b="1" i="1" u="sng" dirty="0" smtClean="0"/>
              <a:t>Задача 3. </a:t>
            </a:r>
            <a:r>
              <a:rPr lang="ru-RU" sz="1200" b="1" i="1" dirty="0" smtClean="0"/>
              <a:t>Удовлетворенность в предоставлении земельных участков отдельным категориям граждан</a:t>
            </a: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4AE9C-646D-4417-BFEA-24FBD8B303D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1300" y="254268"/>
            <a:ext cx="9486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«Обеспечение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качественным, доступным жильем и объектами жилищно-коммунального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населения Ленского 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района»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300" y="1073815"/>
            <a:ext cx="949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«Обеспечение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качественным, доступным жильем и объектами инженерной и транспортной  инфраструктуры  населения Ленского 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района»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81700" y="2483515"/>
            <a:ext cx="350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2020 год – 557,4 тыс. рублей</a:t>
            </a:r>
          </a:p>
          <a:p>
            <a:endParaRPr lang="ru-RU" sz="2000" dirty="0" smtClean="0"/>
          </a:p>
          <a:p>
            <a:r>
              <a:rPr lang="ru-RU" sz="2000" dirty="0" smtClean="0"/>
              <a:t>2021 год – 2 958,2 тыс. рублей</a:t>
            </a:r>
          </a:p>
          <a:p>
            <a:endParaRPr lang="ru-RU" sz="2000" dirty="0" smtClean="0"/>
          </a:p>
          <a:p>
            <a:r>
              <a:rPr lang="ru-RU" sz="2000" dirty="0" smtClean="0"/>
              <a:t>2022 год </a:t>
            </a:r>
            <a:r>
              <a:rPr lang="ru-RU" sz="2000" dirty="0" smtClean="0"/>
              <a:t>–41583,8 </a:t>
            </a:r>
            <a:r>
              <a:rPr lang="ru-RU" sz="2000" dirty="0" smtClean="0"/>
              <a:t>тыс</a:t>
            </a:r>
            <a:r>
              <a:rPr lang="ru-RU" sz="2000" dirty="0" smtClean="0"/>
              <a:t>. рублей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9400" y="2286000"/>
            <a:ext cx="5486400" cy="134620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800" b="1" i="1" u="sng" dirty="0" smtClean="0"/>
              <a:t>Задача 1. </a:t>
            </a:r>
            <a:r>
              <a:rPr lang="ru-RU" sz="1800" b="1" i="1" dirty="0" smtClean="0"/>
              <a:t>Повышение уровня доступности жилья и создание условий для развития индивидуального жилищного строительства в Ленском районе.</a:t>
            </a:r>
          </a:p>
          <a:p>
            <a:pPr lvl="0" eaLnBrk="0" hangingPunct="0"/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7500" y="4025900"/>
            <a:ext cx="5486400" cy="134620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0" hangingPunct="0"/>
            <a:r>
              <a:rPr lang="ru-RU" sz="1800" b="1" i="1" u="sng" dirty="0" smtClean="0"/>
              <a:t>Задача 2. </a:t>
            </a:r>
            <a:r>
              <a:rPr lang="ru-RU" sz="1800" b="1" i="1" dirty="0" smtClean="0"/>
              <a:t>Сокращение аварийного жилищного фонда и повышение качества жилищного обеспечения населения.</a:t>
            </a:r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4AE9C-646D-4417-BFEA-24FBD8B303D9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210215"/>
            <a:ext cx="9258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«Энергосбережение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повышение энергетической эффективности муниципального образования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«Ленский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район»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889000" y="1244600"/>
          <a:ext cx="8509000" cy="520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261938"/>
            <a:ext cx="8801100" cy="1249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Муниципальные программы направленные на решение общегосударственных вопросов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B60552A-9355-4EAF-987A-011FA07F1DE0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25635" name="AutoShape 27"/>
          <p:cNvSpPr>
            <a:spLocks noChangeArrowheads="1"/>
          </p:cNvSpPr>
          <p:nvPr/>
        </p:nvSpPr>
        <p:spPr bwMode="auto">
          <a:xfrm>
            <a:off x="619125" y="1511300"/>
            <a:ext cx="8880475" cy="50419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Char char="•"/>
              <a:defRPr/>
            </a:pPr>
            <a:r>
              <a:rPr lang="ru-RU" sz="24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Совершенствование системы  муниципальной службы</a:t>
            </a:r>
          </a:p>
          <a:p>
            <a:pPr marL="342900" indent="-342900">
              <a:defRPr/>
            </a:pPr>
            <a:endParaRPr lang="ru-RU" sz="24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FontTx/>
              <a:buChar char="•"/>
              <a:defRPr/>
            </a:pPr>
            <a:r>
              <a:rPr lang="ru-RU" sz="235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Управление муниципальными финансами  МО «Ленский </a:t>
            </a:r>
          </a:p>
          <a:p>
            <a:pPr marL="342900" indent="-342900">
              <a:defRPr/>
            </a:pPr>
            <a:r>
              <a:rPr lang="ru-RU" sz="235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муниципальный район» и муниципальным долгом </a:t>
            </a:r>
          </a:p>
          <a:p>
            <a:pPr marL="342900" indent="-342900">
              <a:defRPr/>
            </a:pPr>
            <a:r>
              <a:rPr lang="ru-RU" sz="235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 «Ленский муниципальный </a:t>
            </a:r>
            <a:r>
              <a:rPr lang="ru-RU" sz="235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район»</a:t>
            </a:r>
            <a:endParaRPr lang="ru-RU" sz="235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defRPr/>
            </a:pPr>
            <a:endParaRPr lang="ru-RU" sz="24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FontTx/>
              <a:buChar char="•"/>
              <a:defRPr/>
            </a:pP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Совершенствование муниципального управления </a:t>
            </a:r>
          </a:p>
          <a:p>
            <a:pPr marL="342900" indent="-342900">
              <a:defRPr/>
            </a:pP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МО «Ленский муниципальный район» </a:t>
            </a:r>
            <a:r>
              <a:rPr lang="ru-RU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4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10" name="Rectangle 6"/>
          <p:cNvSpPr>
            <a:spLocks noGrp="1" noChangeArrowheads="1"/>
          </p:cNvSpPr>
          <p:nvPr>
            <p:ph type="title"/>
          </p:nvPr>
        </p:nvSpPr>
        <p:spPr>
          <a:xfrm>
            <a:off x="238125" y="177800"/>
            <a:ext cx="9426575" cy="14906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МП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«Управление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муниципальными финансами МО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«Ленский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муниципальный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район»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муниципальным долгом МО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«Ленский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муниципальный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район»</a:t>
            </a:r>
            <a:endParaRPr lang="ru-RU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8528226-18D9-48C1-896F-906C8E8A36EC}" type="slidenum">
              <a:rPr lang="ru-RU"/>
              <a:pPr>
                <a:defRPr/>
              </a:pPr>
              <a:t>26</a:t>
            </a:fld>
            <a:endParaRPr lang="ru-RU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28706" name="AutoShape 50"/>
          <p:cNvSpPr>
            <a:spLocks noChangeArrowheads="1"/>
          </p:cNvSpPr>
          <p:nvPr/>
        </p:nvSpPr>
        <p:spPr bwMode="auto">
          <a:xfrm>
            <a:off x="307975" y="1992313"/>
            <a:ext cx="5149850" cy="115252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FFFF"/>
                </a:solidFill>
              </a:rPr>
              <a:t>Организация и обеспечение бюджетного 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FFFF"/>
                </a:solidFill>
              </a:rPr>
              <a:t>процесса и развитие информационных систем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FFFF"/>
                </a:solidFill>
              </a:rPr>
              <a:t>управления финансами    </a:t>
            </a:r>
          </a:p>
        </p:txBody>
      </p:sp>
      <p:sp>
        <p:nvSpPr>
          <p:cNvPr id="328707" name="Text Box 3"/>
          <p:cNvSpPr txBox="1">
            <a:spLocks noChangeArrowheads="1"/>
          </p:cNvSpPr>
          <p:nvPr/>
        </p:nvSpPr>
        <p:spPr bwMode="auto">
          <a:xfrm>
            <a:off x="5486400" y="1163638"/>
            <a:ext cx="4046538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– 22,8 млн.рублей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год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20,6 млн.рублей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год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21,8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млн.рублей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</p:txBody>
      </p:sp>
      <p:sp>
        <p:nvSpPr>
          <p:cNvPr id="328708" name="AutoShape 50"/>
          <p:cNvSpPr>
            <a:spLocks noChangeArrowheads="1"/>
          </p:cNvSpPr>
          <p:nvPr/>
        </p:nvSpPr>
        <p:spPr bwMode="auto">
          <a:xfrm>
            <a:off x="269875" y="3525838"/>
            <a:ext cx="5149850" cy="122396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800" b="1">
                <a:solidFill>
                  <a:srgbClr val="00FFFF"/>
                </a:solidFill>
              </a:rPr>
              <a:t>Управление муниципальным долгом</a:t>
            </a:r>
          </a:p>
        </p:txBody>
      </p:sp>
      <p:sp>
        <p:nvSpPr>
          <p:cNvPr id="328709" name="AutoShape 50"/>
          <p:cNvSpPr>
            <a:spLocks noChangeArrowheads="1"/>
          </p:cNvSpPr>
          <p:nvPr/>
        </p:nvSpPr>
        <p:spPr bwMode="auto">
          <a:xfrm>
            <a:off x="257175" y="5089525"/>
            <a:ext cx="5149850" cy="1223963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FFFF"/>
                </a:solidFill>
              </a:rPr>
              <a:t>Поддержание устойчивого исполнения 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FFFF"/>
                </a:solidFill>
              </a:rPr>
              <a:t>бюджетов  муниципальных образований 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FFFF"/>
                </a:solidFill>
              </a:rPr>
              <a:t>Ленского  района</a:t>
            </a:r>
          </a:p>
        </p:txBody>
      </p:sp>
      <p:pic>
        <p:nvPicPr>
          <p:cNvPr id="23561" name="Picture 10" descr="C:\Users\Кривошеина ТА\Desktop\d5417b99-ad72-40d2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441700"/>
            <a:ext cx="41560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 animBg="1" autoUpdateAnimBg="0"/>
      <p:bldP spid="328707" grpId="0" autoUpdateAnimBg="0"/>
      <p:bldP spid="328708" grpId="0" animBg="1" autoUpdateAnimBg="0"/>
      <p:bldP spid="328709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8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7163"/>
            <a:ext cx="10163175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Осуществление государственных полномочий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84550" y="6356350"/>
            <a:ext cx="3136900" cy="365125"/>
          </a:xfrm>
        </p:spPr>
        <p:txBody>
          <a:bodyPr/>
          <a:lstStyle/>
          <a:p>
            <a:pPr algn="ctr">
              <a:defRPr/>
            </a:pPr>
            <a:fld id="{4DA0D35F-480F-474B-BFD8-CF33429BED53}" type="slidenum">
              <a:rPr lang="ru-RU" smtClean="0"/>
              <a:pPr algn="ctr">
                <a:defRPr/>
              </a:pPr>
              <a:t>27</a:t>
            </a:fld>
            <a:endParaRPr lang="ru-RU" smtClean="0"/>
          </a:p>
        </p:txBody>
      </p:sp>
      <p:sp>
        <p:nvSpPr>
          <p:cNvPr id="24579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1AF3150-4CE4-4B08-9CE6-B2433547BC58}" type="slidenum">
              <a:rPr lang="ru-RU" sz="1200"/>
              <a:pPr algn="r"/>
              <a:t>27</a:t>
            </a:fld>
            <a:endParaRPr lang="ru-RU" sz="1200"/>
          </a:p>
        </p:txBody>
      </p:sp>
      <p:pic>
        <p:nvPicPr>
          <p:cNvPr id="331778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7238" y="1163638"/>
            <a:ext cx="1560512" cy="10795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31779" name="Picture 3" descr="pravo_bilbo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2095500"/>
            <a:ext cx="1854200" cy="965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31781" name="AutoShape 50"/>
          <p:cNvSpPr>
            <a:spLocks noChangeArrowheads="1"/>
          </p:cNvSpPr>
          <p:nvPr/>
        </p:nvSpPr>
        <p:spPr bwMode="auto">
          <a:xfrm>
            <a:off x="193675" y="1484313"/>
            <a:ext cx="3260725" cy="38258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0000"/>
                </a:solidFill>
              </a:rPr>
              <a:t>в сфере охраны труда</a:t>
            </a:r>
          </a:p>
        </p:txBody>
      </p:sp>
      <p:sp>
        <p:nvSpPr>
          <p:cNvPr id="331782" name="AutoShape 50"/>
          <p:cNvSpPr>
            <a:spLocks noChangeArrowheads="1"/>
          </p:cNvSpPr>
          <p:nvPr/>
        </p:nvSpPr>
        <p:spPr bwMode="auto">
          <a:xfrm>
            <a:off x="5943600" y="1465263"/>
            <a:ext cx="1016000" cy="3889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369,4 т.р</a:t>
            </a:r>
            <a:r>
              <a:rPr lang="ru-RU" sz="1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31783" name="AutoShape 50"/>
          <p:cNvSpPr>
            <a:spLocks noChangeArrowheads="1"/>
          </p:cNvSpPr>
          <p:nvPr/>
        </p:nvSpPr>
        <p:spPr bwMode="auto">
          <a:xfrm>
            <a:off x="3525838" y="1447800"/>
            <a:ext cx="1008062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291,3т.р</a:t>
            </a:r>
            <a:r>
              <a:rPr lang="ru-RU" sz="1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31784" name="AutoShape 50"/>
          <p:cNvSpPr>
            <a:spLocks noChangeArrowheads="1"/>
          </p:cNvSpPr>
          <p:nvPr/>
        </p:nvSpPr>
        <p:spPr bwMode="auto">
          <a:xfrm>
            <a:off x="4783138" y="1433513"/>
            <a:ext cx="995362" cy="4206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366,1т.р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>
            <a:off x="3470275" y="981075"/>
            <a:ext cx="3471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>
                <a:solidFill>
                  <a:srgbClr val="00B050"/>
                </a:solidFill>
                <a:latin typeface="Tahoma" pitchFamily="34" charset="0"/>
              </a:rPr>
              <a:t> 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2020        2021       2022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1786" name="AutoShape 50"/>
          <p:cNvSpPr>
            <a:spLocks noChangeArrowheads="1"/>
          </p:cNvSpPr>
          <p:nvPr/>
        </p:nvSpPr>
        <p:spPr bwMode="auto">
          <a:xfrm>
            <a:off x="193675" y="1955800"/>
            <a:ext cx="3248025" cy="8763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0000"/>
                </a:solidFill>
              </a:rPr>
              <a:t>по созданию комиссий по делам </a:t>
            </a:r>
          </a:p>
          <a:p>
            <a:pPr algn="ctr"/>
            <a:r>
              <a:rPr lang="ru-RU" sz="1600" b="1">
                <a:solidFill>
                  <a:srgbClr val="FF0000"/>
                </a:solidFill>
              </a:rPr>
              <a:t>несовершеннолетних и защите </a:t>
            </a:r>
          </a:p>
          <a:p>
            <a:pPr algn="ctr"/>
            <a:r>
              <a:rPr lang="ru-RU" sz="1600" b="1">
                <a:solidFill>
                  <a:srgbClr val="FF0000"/>
                </a:solidFill>
              </a:rPr>
              <a:t>их прав</a:t>
            </a:r>
          </a:p>
        </p:txBody>
      </p:sp>
      <p:sp>
        <p:nvSpPr>
          <p:cNvPr id="331787" name="AutoShape 50"/>
          <p:cNvSpPr>
            <a:spLocks noChangeArrowheads="1"/>
          </p:cNvSpPr>
          <p:nvPr/>
        </p:nvSpPr>
        <p:spPr bwMode="auto">
          <a:xfrm>
            <a:off x="5930900" y="2168525"/>
            <a:ext cx="1041400" cy="576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1477,4 т.р</a:t>
            </a:r>
            <a:r>
              <a:rPr lang="ru-RU" sz="1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31788" name="AutoShape 50"/>
          <p:cNvSpPr>
            <a:spLocks noChangeArrowheads="1"/>
          </p:cNvSpPr>
          <p:nvPr/>
        </p:nvSpPr>
        <p:spPr bwMode="auto">
          <a:xfrm>
            <a:off x="3538538" y="2143125"/>
            <a:ext cx="1109662" cy="576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1193,5 т.р</a:t>
            </a:r>
            <a:r>
              <a:rPr lang="ru-RU" sz="1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31789" name="AutoShape 50"/>
          <p:cNvSpPr>
            <a:spLocks noChangeArrowheads="1"/>
          </p:cNvSpPr>
          <p:nvPr/>
        </p:nvSpPr>
        <p:spPr bwMode="auto">
          <a:xfrm>
            <a:off x="4732338" y="2143125"/>
            <a:ext cx="1058862" cy="576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1464,6 т.р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31790" name="AutoShape 50"/>
          <p:cNvSpPr>
            <a:spLocks noChangeArrowheads="1"/>
          </p:cNvSpPr>
          <p:nvPr/>
        </p:nvSpPr>
        <p:spPr bwMode="auto">
          <a:xfrm>
            <a:off x="206375" y="2933700"/>
            <a:ext cx="3197225" cy="8128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0000"/>
                </a:solidFill>
              </a:rPr>
              <a:t>по организации, осуществлению </a:t>
            </a:r>
          </a:p>
          <a:p>
            <a:pPr algn="ctr"/>
            <a:r>
              <a:rPr lang="ru-RU" sz="1600" b="1">
                <a:solidFill>
                  <a:srgbClr val="FF0000"/>
                </a:solidFill>
              </a:rPr>
              <a:t>деятельности по </a:t>
            </a:r>
          </a:p>
          <a:p>
            <a:pPr algn="ctr"/>
            <a:r>
              <a:rPr lang="ru-RU" sz="1600" b="1">
                <a:solidFill>
                  <a:srgbClr val="FF0000"/>
                </a:solidFill>
              </a:rPr>
              <a:t>опеке и попечительству</a:t>
            </a:r>
          </a:p>
        </p:txBody>
      </p:sp>
      <p:sp>
        <p:nvSpPr>
          <p:cNvPr id="331791" name="AutoShape 50"/>
          <p:cNvSpPr>
            <a:spLocks noChangeArrowheads="1"/>
          </p:cNvSpPr>
          <p:nvPr/>
        </p:nvSpPr>
        <p:spPr bwMode="auto">
          <a:xfrm>
            <a:off x="5905500" y="3084513"/>
            <a:ext cx="1104900" cy="7572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2585,5 т.р</a:t>
            </a:r>
            <a:r>
              <a:rPr lang="ru-RU" sz="1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31792" name="AutoShape 50"/>
          <p:cNvSpPr>
            <a:spLocks noChangeArrowheads="1"/>
          </p:cNvSpPr>
          <p:nvPr/>
        </p:nvSpPr>
        <p:spPr bwMode="auto">
          <a:xfrm>
            <a:off x="3538538" y="3046413"/>
            <a:ext cx="1046162" cy="7191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2011,7 т.р</a:t>
            </a:r>
            <a:r>
              <a:rPr lang="ru-RU" sz="1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31793" name="AutoShape 50"/>
          <p:cNvSpPr>
            <a:spLocks noChangeArrowheads="1"/>
          </p:cNvSpPr>
          <p:nvPr/>
        </p:nvSpPr>
        <p:spPr bwMode="auto">
          <a:xfrm>
            <a:off x="4706938" y="3071813"/>
            <a:ext cx="1084262" cy="7191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2562,9 т.р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31794" name="AutoShape 50"/>
          <p:cNvSpPr>
            <a:spLocks noChangeArrowheads="1"/>
          </p:cNvSpPr>
          <p:nvPr/>
        </p:nvSpPr>
        <p:spPr bwMode="auto">
          <a:xfrm>
            <a:off x="206375" y="3873500"/>
            <a:ext cx="3209925" cy="13970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rgbClr val="FF0000"/>
              </a:solidFill>
            </a:endParaRPr>
          </a:p>
          <a:p>
            <a:pPr algn="ctr"/>
            <a:r>
              <a:rPr lang="ru-RU" sz="1500" b="1">
                <a:solidFill>
                  <a:srgbClr val="FF0000"/>
                </a:solidFill>
              </a:rPr>
              <a:t>по регистрации и учёту граждан,</a:t>
            </a:r>
          </a:p>
          <a:p>
            <a:pPr algn="ctr"/>
            <a:r>
              <a:rPr lang="ru-RU" sz="1500" b="1">
                <a:solidFill>
                  <a:srgbClr val="FF0000"/>
                </a:solidFill>
              </a:rPr>
              <a:t>имеющих право на получение </a:t>
            </a:r>
          </a:p>
          <a:p>
            <a:pPr algn="ctr"/>
            <a:r>
              <a:rPr lang="ru-RU" sz="1500" b="1">
                <a:solidFill>
                  <a:srgbClr val="FF0000"/>
                </a:solidFill>
              </a:rPr>
              <a:t>жилищных субсидий в связи</a:t>
            </a:r>
          </a:p>
          <a:p>
            <a:pPr algn="ctr"/>
            <a:r>
              <a:rPr lang="ru-RU" sz="1500" b="1">
                <a:solidFill>
                  <a:srgbClr val="FF0000"/>
                </a:solidFill>
              </a:rPr>
              <a:t>с переселением из районов</a:t>
            </a:r>
          </a:p>
          <a:p>
            <a:pPr algn="ctr"/>
            <a:r>
              <a:rPr lang="ru-RU" sz="1500" b="1">
                <a:solidFill>
                  <a:srgbClr val="FF0000"/>
                </a:solidFill>
              </a:rPr>
              <a:t>Крайнего Севера </a:t>
            </a:r>
          </a:p>
          <a:p>
            <a:pPr algn="ctr"/>
            <a:r>
              <a:rPr lang="ru-RU" sz="1500" b="1">
                <a:solidFill>
                  <a:srgbClr val="FF0000"/>
                </a:solidFill>
              </a:rPr>
              <a:t>и приравненных к ним местностях</a:t>
            </a:r>
          </a:p>
          <a:p>
            <a:pPr algn="ctr"/>
            <a:endParaRPr lang="ru-RU" sz="1500" b="1">
              <a:solidFill>
                <a:srgbClr val="FF0000"/>
              </a:solidFill>
            </a:endParaRPr>
          </a:p>
        </p:txBody>
      </p:sp>
      <p:sp>
        <p:nvSpPr>
          <p:cNvPr id="331795" name="AutoShape 50"/>
          <p:cNvSpPr>
            <a:spLocks noChangeArrowheads="1"/>
          </p:cNvSpPr>
          <p:nvPr/>
        </p:nvSpPr>
        <p:spPr bwMode="auto">
          <a:xfrm>
            <a:off x="5918200" y="4121150"/>
            <a:ext cx="936625" cy="5778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7,0 т.р</a:t>
            </a:r>
            <a:r>
              <a:rPr lang="ru-RU" sz="1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31796" name="AutoShape 50"/>
          <p:cNvSpPr>
            <a:spLocks noChangeArrowheads="1"/>
          </p:cNvSpPr>
          <p:nvPr/>
        </p:nvSpPr>
        <p:spPr bwMode="auto">
          <a:xfrm>
            <a:off x="3627438" y="4095750"/>
            <a:ext cx="938212" cy="5651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5,0 т.р</a:t>
            </a:r>
            <a:r>
              <a:rPr lang="ru-RU" sz="1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31797" name="AutoShape 50"/>
          <p:cNvSpPr>
            <a:spLocks noChangeArrowheads="1"/>
          </p:cNvSpPr>
          <p:nvPr/>
        </p:nvSpPr>
        <p:spPr bwMode="auto">
          <a:xfrm>
            <a:off x="4770438" y="4121150"/>
            <a:ext cx="938212" cy="539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7,0 т.р</a:t>
            </a:r>
            <a:r>
              <a:rPr lang="ru-RU" sz="1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31802" name="AutoShape 50"/>
          <p:cNvSpPr>
            <a:spLocks noChangeArrowheads="1"/>
          </p:cNvSpPr>
          <p:nvPr/>
        </p:nvSpPr>
        <p:spPr bwMode="auto">
          <a:xfrm>
            <a:off x="206375" y="6084888"/>
            <a:ext cx="3235325" cy="57626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>
                <a:solidFill>
                  <a:srgbClr val="FF0000"/>
                </a:solidFill>
              </a:rPr>
              <a:t>ВСЕГО</a:t>
            </a:r>
          </a:p>
        </p:txBody>
      </p:sp>
      <p:sp>
        <p:nvSpPr>
          <p:cNvPr id="331803" name="AutoShape 50"/>
          <p:cNvSpPr>
            <a:spLocks noChangeArrowheads="1"/>
          </p:cNvSpPr>
          <p:nvPr/>
        </p:nvSpPr>
        <p:spPr bwMode="auto">
          <a:xfrm>
            <a:off x="5932488" y="6040438"/>
            <a:ext cx="1116012" cy="5762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4439,3т.р</a:t>
            </a:r>
            <a:r>
              <a:rPr lang="ru-RU" sz="1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31804" name="AutoShape 50"/>
          <p:cNvSpPr>
            <a:spLocks noChangeArrowheads="1"/>
          </p:cNvSpPr>
          <p:nvPr/>
        </p:nvSpPr>
        <p:spPr bwMode="auto">
          <a:xfrm>
            <a:off x="3492500" y="6065838"/>
            <a:ext cx="1168400" cy="5762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3548,2 т.р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31805" name="AutoShape 50"/>
          <p:cNvSpPr>
            <a:spLocks noChangeArrowheads="1"/>
          </p:cNvSpPr>
          <p:nvPr/>
        </p:nvSpPr>
        <p:spPr bwMode="auto">
          <a:xfrm>
            <a:off x="4759325" y="6065838"/>
            <a:ext cx="1120775" cy="5762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4440,9 т.р</a:t>
            </a:r>
            <a:r>
              <a:rPr lang="ru-RU" sz="1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31806" name="AutoShape 50"/>
          <p:cNvSpPr>
            <a:spLocks noChangeArrowheads="1"/>
          </p:cNvSpPr>
          <p:nvPr/>
        </p:nvSpPr>
        <p:spPr bwMode="auto">
          <a:xfrm>
            <a:off x="244475" y="5334000"/>
            <a:ext cx="3248025" cy="6731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0000"/>
                </a:solidFill>
              </a:rPr>
              <a:t>по выплате вознаграждений</a:t>
            </a:r>
          </a:p>
          <a:p>
            <a:pPr algn="ctr"/>
            <a:r>
              <a:rPr lang="ru-RU" sz="1600" b="1">
                <a:solidFill>
                  <a:srgbClr val="FF0000"/>
                </a:solidFill>
              </a:rPr>
              <a:t>профессиональным опекунам</a:t>
            </a:r>
          </a:p>
        </p:txBody>
      </p:sp>
      <p:sp>
        <p:nvSpPr>
          <p:cNvPr id="331807" name="AutoShape 50"/>
          <p:cNvSpPr>
            <a:spLocks noChangeArrowheads="1"/>
          </p:cNvSpPr>
          <p:nvPr/>
        </p:nvSpPr>
        <p:spPr bwMode="auto">
          <a:xfrm>
            <a:off x="4719638" y="5362575"/>
            <a:ext cx="938212" cy="576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40,3 т.р</a:t>
            </a:r>
            <a:r>
              <a:rPr lang="ru-RU" sz="1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31808" name="Line 32"/>
          <p:cNvSpPr>
            <a:spLocks noChangeShapeType="1"/>
          </p:cNvSpPr>
          <p:nvPr/>
        </p:nvSpPr>
        <p:spPr bwMode="auto">
          <a:xfrm>
            <a:off x="276225" y="876300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809" name="AutoShape 50"/>
          <p:cNvSpPr>
            <a:spLocks noChangeArrowheads="1"/>
          </p:cNvSpPr>
          <p:nvPr/>
        </p:nvSpPr>
        <p:spPr bwMode="auto">
          <a:xfrm>
            <a:off x="3602038" y="5375275"/>
            <a:ext cx="938212" cy="576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46,7 т.р</a:t>
            </a:r>
            <a:r>
              <a:rPr lang="ru-RU" sz="1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31810" name="AutoShape 50"/>
          <p:cNvSpPr>
            <a:spLocks noChangeArrowheads="1"/>
          </p:cNvSpPr>
          <p:nvPr/>
        </p:nvSpPr>
        <p:spPr bwMode="auto">
          <a:xfrm>
            <a:off x="5903913" y="5362575"/>
            <a:ext cx="1093787" cy="576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0,0 т.р</a:t>
            </a:r>
            <a:r>
              <a:rPr lang="ru-RU" sz="18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31811" name="Picture 35" descr="Я сидела дома все три года, хотя время от времени мне давали знать, что неплохо было бы выйти на своё место.,Развивалки-после в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5650" y="2868613"/>
            <a:ext cx="1663700" cy="1042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31812" name="Picture 36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4000" y="3665538"/>
            <a:ext cx="1841500" cy="10461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31813" name="Picture 37" descr="a-nagrada.a5.r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50100" y="4546600"/>
            <a:ext cx="1600200" cy="11303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31814" name="Picture 38" descr="i?id=88253289-65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37500" y="5470525"/>
            <a:ext cx="1751013" cy="9048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317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317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3317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3317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1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1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1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1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1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1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3318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3318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8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331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331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3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3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1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1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1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1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3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70" decel="100000"/>
                                        <p:tgtEl>
                                          <p:spTgt spid="3318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770" decel="100000"/>
                                        <p:tgtEl>
                                          <p:spTgt spid="3318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8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2" dur="770" fill="hold"/>
                                        <p:tgtEl>
                                          <p:spTgt spid="33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4" dur="770" fill="hold"/>
                                        <p:tgtEl>
                                          <p:spTgt spid="33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70" decel="100000"/>
                                        <p:tgtEl>
                                          <p:spTgt spid="3318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770" decel="100000"/>
                                        <p:tgtEl>
                                          <p:spTgt spid="3318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8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2" dur="770" fill="hold"/>
                                        <p:tgtEl>
                                          <p:spTgt spid="331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331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331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331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31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31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3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1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31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3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31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1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3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1500"/>
                            </p:stCondLst>
                            <p:childTnLst>
                              <p:par>
                                <p:cTn id="18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70" decel="100000"/>
                                        <p:tgtEl>
                                          <p:spTgt spid="3318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770" decel="100000"/>
                                        <p:tgtEl>
                                          <p:spTgt spid="3318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8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5" dur="770" fill="hold"/>
                                        <p:tgtEl>
                                          <p:spTgt spid="331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7" dur="770" fill="hold"/>
                                        <p:tgtEl>
                                          <p:spTgt spid="331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3500"/>
                            </p:stCondLst>
                            <p:childTnLst>
                              <p:par>
                                <p:cTn id="1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33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331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4500"/>
                            </p:stCondLst>
                            <p:childTnLst>
                              <p:par>
                                <p:cTn id="1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1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1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3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5500"/>
                            </p:stCondLst>
                            <p:childTnLst>
                              <p:par>
                                <p:cTn id="2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31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31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33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6500"/>
                            </p:stCondLst>
                            <p:childTnLst>
                              <p:par>
                                <p:cTn id="2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31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31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3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7500"/>
                            </p:stCondLst>
                            <p:childTnLst>
                              <p:par>
                                <p:cTn id="2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5" dur="500"/>
                                        <p:tgtEl>
                                          <p:spTgt spid="33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0" grpId="0"/>
      <p:bldP spid="331781" grpId="0" animBg="1"/>
      <p:bldP spid="331782" grpId="0" animBg="1"/>
      <p:bldP spid="331783" grpId="0" animBg="1"/>
      <p:bldP spid="331784" grpId="0" animBg="1"/>
      <p:bldP spid="331785" grpId="0"/>
      <p:bldP spid="331786" grpId="0" animBg="1"/>
      <p:bldP spid="331787" grpId="0" animBg="1"/>
      <p:bldP spid="331788" grpId="0" animBg="1"/>
      <p:bldP spid="331789" grpId="0" animBg="1"/>
      <p:bldP spid="331790" grpId="0" animBg="1"/>
      <p:bldP spid="331791" grpId="0" animBg="1"/>
      <p:bldP spid="331792" grpId="0" animBg="1"/>
      <p:bldP spid="331793" grpId="0" animBg="1"/>
      <p:bldP spid="331794" grpId="0" animBg="1"/>
      <p:bldP spid="331795" grpId="0" animBg="1"/>
      <p:bldP spid="331796" grpId="0" animBg="1"/>
      <p:bldP spid="331797" grpId="0" animBg="1"/>
      <p:bldP spid="331802" grpId="0" animBg="1"/>
      <p:bldP spid="331803" grpId="0" animBg="1"/>
      <p:bldP spid="331804" grpId="0" animBg="1"/>
      <p:bldP spid="331805" grpId="0" animBg="1"/>
      <p:bldP spid="331806" grpId="0" animBg="1"/>
      <p:bldP spid="331807" grpId="0" animBg="1"/>
      <p:bldP spid="331808" grpId="0" animBg="1"/>
      <p:bldP spid="331809" grpId="0" animBg="1"/>
      <p:bldP spid="3318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ФЕДЕРАЛЬНЫЕ ПРОЕКТЫ В СОСТАВЕ НАЦИОНАЛЬНЫХ ПРОЕКТОВ (ПРОГРАММЫ),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E5DEA-22F3-4B47-8F0A-2EBE728E2E2E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9100" y="1478628"/>
            <a:ext cx="90551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/>
              <a:t>Федеральный проект «Безопасность дорожного движения» </a:t>
            </a:r>
          </a:p>
          <a:p>
            <a:r>
              <a:rPr lang="ru-RU" sz="1800" dirty="0" smtClean="0"/>
              <a:t> - создание условий для вовлечения обучающихся в муниципальных образовательных организациях в деятельность по профилактике дорожно-транспортного </a:t>
            </a:r>
            <a:r>
              <a:rPr lang="ru-RU" sz="1800" dirty="0" smtClean="0"/>
              <a:t>травматизма –      1 038,4 </a:t>
            </a:r>
            <a:r>
              <a:rPr lang="ru-RU" sz="1800" dirty="0" smtClean="0"/>
              <a:t>тыс. рублей.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1800" y="2710528"/>
            <a:ext cx="92583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/>
              <a:t>Федеральный проект «Творческие люди»</a:t>
            </a:r>
          </a:p>
          <a:p>
            <a:r>
              <a:rPr lang="ru-RU" sz="1800" dirty="0" smtClean="0"/>
              <a:t>- субсидии на государственную поддержку отрасли культуры – </a:t>
            </a:r>
            <a:r>
              <a:rPr lang="ru-RU" sz="1800" dirty="0" smtClean="0"/>
              <a:t>183,2 </a:t>
            </a:r>
            <a:r>
              <a:rPr lang="ru-RU" sz="1800" dirty="0" smtClean="0"/>
              <a:t>тыс. рублей.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9100" y="3447128"/>
            <a:ext cx="9258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/>
              <a:t>Федеральный проект «Успех каждого ребенка»</a:t>
            </a:r>
            <a:r>
              <a:rPr lang="ru-RU" sz="2000" u="sng" dirty="0" smtClean="0"/>
              <a:t> </a:t>
            </a:r>
            <a:r>
              <a:rPr lang="ru-RU" sz="1800" dirty="0" smtClean="0"/>
              <a:t>- Создание в общеобразовательных организациях, расположенных в сельской местности и малых городах, условий для занятий физической культурой и спортом </a:t>
            </a:r>
            <a:r>
              <a:rPr lang="ru-RU" sz="1800" dirty="0" smtClean="0"/>
              <a:t>– </a:t>
            </a:r>
            <a:r>
              <a:rPr lang="ru-RU" sz="1800" dirty="0" smtClean="0"/>
              <a:t>3 853,7 </a:t>
            </a:r>
            <a:r>
              <a:rPr lang="ru-RU" sz="1800" dirty="0" smtClean="0"/>
              <a:t>тыс. рублей.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6400" y="4483437"/>
            <a:ext cx="92583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/>
              <a:t>Федеральный проект </a:t>
            </a:r>
            <a:r>
              <a:rPr lang="ru-RU" sz="2000" b="1" u="sng" dirty="0" smtClean="0"/>
              <a:t>«</a:t>
            </a:r>
            <a:r>
              <a:rPr lang="ru-RU" sz="2000" b="1" u="sng" dirty="0" smtClean="0"/>
              <a:t>Обеспечение устойчивого сокращения непригодного для проживания жилищного фонда</a:t>
            </a:r>
            <a:r>
              <a:rPr lang="ru-RU" sz="2000" b="1" u="sng" dirty="0" smtClean="0"/>
              <a:t>» </a:t>
            </a:r>
            <a:r>
              <a:rPr lang="ru-RU" sz="1800" dirty="0" smtClean="0"/>
              <a:t>- Обеспечение мероприятий по переселению граждан из аварийного жилищного фонда, в том числе переселению граждан из аварийного жилищного фонда с учетом необходимости развития малоэтажного жилищного строительства, за счет средств, поступивших от государственной корпорации </a:t>
            </a:r>
            <a:r>
              <a:rPr lang="ru-RU" sz="1800" dirty="0" smtClean="0"/>
              <a:t>за </a:t>
            </a:r>
            <a:r>
              <a:rPr lang="ru-RU" sz="1800" dirty="0" smtClean="0"/>
              <a:t>счет средств бюджетов субъектов Российской </a:t>
            </a:r>
            <a:r>
              <a:rPr lang="ru-RU" sz="1800" dirty="0" smtClean="0"/>
              <a:t>Федерации и </a:t>
            </a:r>
            <a:r>
              <a:rPr lang="ru-RU" sz="1800" dirty="0" smtClean="0"/>
              <a:t>Фонда содействия реформированию жилищно-коммунального хозяйства </a:t>
            </a:r>
            <a:r>
              <a:rPr lang="ru-RU" sz="1800" dirty="0" smtClean="0"/>
              <a:t>– </a:t>
            </a:r>
            <a:r>
              <a:rPr lang="ru-RU" sz="1800" u="sng" dirty="0" smtClean="0"/>
              <a:t>39 197,8 </a:t>
            </a:r>
            <a:r>
              <a:rPr lang="ru-RU" sz="1800" u="sng" dirty="0" smtClean="0"/>
              <a:t>тыс.рублей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84550" y="6356350"/>
            <a:ext cx="3136900" cy="365125"/>
          </a:xfrm>
        </p:spPr>
        <p:txBody>
          <a:bodyPr/>
          <a:lstStyle/>
          <a:p>
            <a:pPr algn="ctr">
              <a:defRPr/>
            </a:pPr>
            <a:fld id="{C5C27D62-7062-4D6C-AA00-B9CAA7316D89}" type="slidenum">
              <a:rPr lang="ru-RU" smtClean="0"/>
              <a:pPr algn="ctr">
                <a:defRPr/>
              </a:pPr>
              <a:t>29</a:t>
            </a:fld>
            <a:endParaRPr lang="ru-RU" smtClean="0"/>
          </a:p>
        </p:txBody>
      </p:sp>
      <p:sp>
        <p:nvSpPr>
          <p:cNvPr id="25603" name="Номер слайда 2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32809" name="Rectangle 9"/>
          <p:cNvSpPr>
            <a:spLocks noChangeArrowheads="1"/>
          </p:cNvSpPr>
          <p:nvPr/>
        </p:nvSpPr>
        <p:spPr bwMode="auto">
          <a:xfrm>
            <a:off x="428625" y="376238"/>
            <a:ext cx="89027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Непрограммные расходы бюджета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года</a:t>
            </a:r>
          </a:p>
        </p:txBody>
      </p:sp>
      <p:sp>
        <p:nvSpPr>
          <p:cNvPr id="332810" name="AutoShape 50"/>
          <p:cNvSpPr>
            <a:spLocks noChangeArrowheads="1"/>
          </p:cNvSpPr>
          <p:nvPr/>
        </p:nvSpPr>
        <p:spPr bwMode="auto">
          <a:xfrm>
            <a:off x="892175" y="2149475"/>
            <a:ext cx="5540375" cy="792163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Обеспечение деятельности Собрания депутатов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</a:rPr>
              <a:t>1882,4 </a:t>
            </a:r>
            <a:r>
              <a:rPr lang="ru-RU" sz="1800" b="1" dirty="0">
                <a:solidFill>
                  <a:srgbClr val="FFFF00"/>
                </a:solidFill>
              </a:rPr>
              <a:t>тыс.рублей</a:t>
            </a: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332811" name="AutoShape 50"/>
          <p:cNvSpPr>
            <a:spLocks noChangeArrowheads="1"/>
          </p:cNvSpPr>
          <p:nvPr/>
        </p:nvSpPr>
        <p:spPr bwMode="auto">
          <a:xfrm>
            <a:off x="1517650" y="3111500"/>
            <a:ext cx="6319838" cy="8636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Обеспечение деятельности контрольно-счётной комиссии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</a:rPr>
              <a:t>190,2 </a:t>
            </a:r>
            <a:r>
              <a:rPr lang="ru-RU" sz="1800" b="1" dirty="0">
                <a:solidFill>
                  <a:srgbClr val="FFFF00"/>
                </a:solidFill>
              </a:rPr>
              <a:t>тыс.рублей        </a:t>
            </a:r>
            <a:r>
              <a:rPr lang="ru-RU" sz="1800" b="1" dirty="0">
                <a:solidFill>
                  <a:srgbClr val="00FFFF"/>
                </a:solidFill>
              </a:rPr>
              <a:t>                                           </a:t>
            </a:r>
          </a:p>
        </p:txBody>
      </p:sp>
      <p:sp>
        <p:nvSpPr>
          <p:cNvPr id="332812" name="AutoShape 50"/>
          <p:cNvSpPr>
            <a:spLocks noChangeArrowheads="1"/>
          </p:cNvSpPr>
          <p:nvPr/>
        </p:nvSpPr>
        <p:spPr bwMode="auto">
          <a:xfrm>
            <a:off x="1981200" y="4165600"/>
            <a:ext cx="6511925" cy="10414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Защита населения и территории от чрезвычайных 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ситуаций природного  и техногенного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 характера, пожарная безопасность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</a:rPr>
              <a:t>578,6 </a:t>
            </a:r>
            <a:r>
              <a:rPr lang="ru-RU" sz="1800" b="1" dirty="0">
                <a:solidFill>
                  <a:srgbClr val="FFFF00"/>
                </a:solidFill>
              </a:rPr>
              <a:t>тыс.рублей</a:t>
            </a:r>
          </a:p>
        </p:txBody>
      </p:sp>
      <p:sp>
        <p:nvSpPr>
          <p:cNvPr id="332813" name="AutoShape 50"/>
          <p:cNvSpPr>
            <a:spLocks noChangeArrowheads="1"/>
          </p:cNvSpPr>
          <p:nvPr/>
        </p:nvSpPr>
        <p:spPr bwMode="auto">
          <a:xfrm>
            <a:off x="2835275" y="5399088"/>
            <a:ext cx="6319838" cy="79216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Резервный фонд администрации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</a:rPr>
              <a:t>1336,2 </a:t>
            </a:r>
            <a:r>
              <a:rPr lang="ru-RU" sz="1800" b="1" dirty="0">
                <a:solidFill>
                  <a:srgbClr val="FFFF00"/>
                </a:solidFill>
              </a:rPr>
              <a:t>тыс.рублей</a:t>
            </a:r>
          </a:p>
        </p:txBody>
      </p:sp>
      <p:sp>
        <p:nvSpPr>
          <p:cNvPr id="25609" name="Line 15"/>
          <p:cNvSpPr>
            <a:spLocks noChangeShapeType="1"/>
          </p:cNvSpPr>
          <p:nvPr/>
        </p:nvSpPr>
        <p:spPr bwMode="auto">
          <a:xfrm>
            <a:off x="403225" y="879475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AutoShape 50"/>
          <p:cNvSpPr>
            <a:spLocks noChangeArrowheads="1"/>
          </p:cNvSpPr>
          <p:nvPr/>
        </p:nvSpPr>
        <p:spPr bwMode="auto">
          <a:xfrm>
            <a:off x="292100" y="1184275"/>
            <a:ext cx="4159250" cy="792163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Программные расходы – </a:t>
            </a:r>
            <a:r>
              <a:rPr lang="ru-RU" sz="1800" b="1" dirty="0" smtClean="0">
                <a:solidFill>
                  <a:srgbClr val="FFFF00"/>
                </a:solidFill>
              </a:rPr>
              <a:t>98,8 </a:t>
            </a:r>
            <a:r>
              <a:rPr lang="ru-RU" sz="1800" b="1" dirty="0">
                <a:solidFill>
                  <a:srgbClr val="FFFF00"/>
                </a:solidFill>
              </a:rPr>
              <a:t>%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Непрограммные расходы – </a:t>
            </a:r>
            <a:r>
              <a:rPr lang="ru-RU" sz="1800" b="1" dirty="0" smtClean="0">
                <a:solidFill>
                  <a:srgbClr val="FFFF00"/>
                </a:solidFill>
              </a:rPr>
              <a:t>1,2 </a:t>
            </a:r>
            <a:r>
              <a:rPr lang="ru-RU" sz="1800" b="1" dirty="0">
                <a:solidFill>
                  <a:srgbClr val="FFFF00"/>
                </a:solidFill>
              </a:rPr>
              <a:t>%</a:t>
            </a: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9" grpId="0"/>
      <p:bldP spid="332810" grpId="0" animBg="1"/>
      <p:bldP spid="332811" grpId="0" animBg="1"/>
      <p:bldP spid="332812" grpId="0" animBg="1"/>
      <p:bldP spid="332813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0"/>
            <a:ext cx="8915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Отраслевая структура расходов районного бюджета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</p:nvPr>
        </p:nvGraphicFramePr>
        <p:xfrm>
          <a:off x="749300" y="1257300"/>
          <a:ext cx="8407399" cy="5054604"/>
        </p:xfrm>
        <a:graphic>
          <a:graphicData uri="http://schemas.openxmlformats.org/drawingml/2006/table">
            <a:tbl>
              <a:tblPr/>
              <a:tblGrid>
                <a:gridCol w="3571976"/>
                <a:gridCol w="1711224"/>
                <a:gridCol w="1625600"/>
                <a:gridCol w="1498599"/>
              </a:tblGrid>
              <a:tr h="646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Показатель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 год (отчет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     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 (отчет)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(отчет)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РАСХОДЫ, ВСЕГО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727 783,0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906 787,1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861 255,0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Общегосударственные вопросы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64 954,8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71 640,4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75 930,0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1 068,2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1 107,7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1 184,4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Национальная безопасность и правоохранительная деятельность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1 396,0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454,7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578,6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Национальная экономика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14 631,3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15 297,1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21 983,9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Жилищно-коммунальное хозяйство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21 065,8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165 081,1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60 741,6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4 757,0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1 798,4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1 044,9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Образование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523 295,2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558 534,4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584 970,8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Культура и кинематография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62 158,6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58 491,3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66 224,0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Социальная политика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17 651,9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20 379,5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34 750,5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Физическая культура и спорт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1 783,7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1 709,3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1 542,3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Обслуживание муниципального долга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618,7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316,9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437,7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Межбюджетные трансферты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14 401,8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11 976,5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11 866,3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6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84550" y="6356350"/>
            <a:ext cx="3136900" cy="365125"/>
          </a:xfrm>
        </p:spPr>
        <p:txBody>
          <a:bodyPr/>
          <a:lstStyle/>
          <a:p>
            <a:pPr algn="ctr">
              <a:defRPr/>
            </a:pPr>
            <a:fld id="{C958FBF8-BEFF-4A3C-8297-554AB8863DE8}" type="slidenum">
              <a:rPr lang="ru-RU" smtClean="0"/>
              <a:pPr algn="ctr">
                <a:defRPr/>
              </a:pPr>
              <a:t>3</a:t>
            </a:fld>
            <a:endParaRPr lang="ru-RU" smtClean="0"/>
          </a:p>
        </p:txBody>
      </p:sp>
      <p:sp>
        <p:nvSpPr>
          <p:cNvPr id="7171" name="Номер слайда 4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203200"/>
            <a:ext cx="8915400" cy="825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Дефицит бюджета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67E391B-098C-4CF5-AB59-9B593539FBB6}" type="slidenum">
              <a:rPr lang="ru-RU"/>
              <a:pPr>
                <a:defRPr/>
              </a:pPr>
              <a:t>30</a:t>
            </a:fld>
            <a:endParaRPr lang="ru-RU"/>
          </a:p>
        </p:txBody>
      </p:sp>
      <p:sp>
        <p:nvSpPr>
          <p:cNvPr id="26628" name="Номер слайда 4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269315" name="Freeform 3"/>
          <p:cNvSpPr>
            <a:spLocks/>
          </p:cNvSpPr>
          <p:nvPr/>
        </p:nvSpPr>
        <p:spPr bwMode="auto">
          <a:xfrm>
            <a:off x="4191000" y="2120900"/>
            <a:ext cx="1971675" cy="974725"/>
          </a:xfrm>
          <a:custGeom>
            <a:avLst/>
            <a:gdLst>
              <a:gd name="T0" fmla="*/ 2147483647 w 174"/>
              <a:gd name="T1" fmla="*/ 2147483647 h 95"/>
              <a:gd name="T2" fmla="*/ 2147483647 w 174"/>
              <a:gd name="T3" fmla="*/ 0 h 95"/>
              <a:gd name="T4" fmla="*/ 0 w 174"/>
              <a:gd name="T5" fmla="*/ 2147483647 h 95"/>
              <a:gd name="T6" fmla="*/ 2147483647 w 174"/>
              <a:gd name="T7" fmla="*/ 2147483647 h 95"/>
              <a:gd name="T8" fmla="*/ 0 60000 65536"/>
              <a:gd name="T9" fmla="*/ 0 60000 65536"/>
              <a:gd name="T10" fmla="*/ 0 60000 65536"/>
              <a:gd name="T11" fmla="*/ 0 60000 65536"/>
              <a:gd name="T12" fmla="*/ 0 w 174"/>
              <a:gd name="T13" fmla="*/ 0 h 95"/>
              <a:gd name="T14" fmla="*/ 174 w 174"/>
              <a:gd name="T15" fmla="*/ 95 h 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4" h="95">
                <a:moveTo>
                  <a:pt x="174" y="95"/>
                </a:moveTo>
                <a:cubicBezTo>
                  <a:pt x="174" y="61"/>
                  <a:pt x="164" y="28"/>
                  <a:pt x="145" y="0"/>
                </a:cubicBezTo>
                <a:lnTo>
                  <a:pt x="0" y="95"/>
                </a:lnTo>
                <a:lnTo>
                  <a:pt x="174" y="95"/>
                </a:lnTo>
                <a:close/>
              </a:path>
            </a:pathLst>
          </a:custGeom>
          <a:solidFill>
            <a:srgbClr val="FFFF00"/>
          </a:solidFill>
          <a:ln w="9525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316" name="Freeform 4"/>
          <p:cNvSpPr>
            <a:spLocks/>
          </p:cNvSpPr>
          <p:nvPr/>
        </p:nvSpPr>
        <p:spPr bwMode="auto">
          <a:xfrm>
            <a:off x="4205288" y="3225800"/>
            <a:ext cx="1973262" cy="935038"/>
          </a:xfrm>
          <a:custGeom>
            <a:avLst/>
            <a:gdLst>
              <a:gd name="T0" fmla="*/ 2147483647 w 174"/>
              <a:gd name="T1" fmla="*/ 2147483647 h 91"/>
              <a:gd name="T2" fmla="*/ 2147483647 w 174"/>
              <a:gd name="T3" fmla="*/ 0 h 91"/>
              <a:gd name="T4" fmla="*/ 0 w 174"/>
              <a:gd name="T5" fmla="*/ 0 h 91"/>
              <a:gd name="T6" fmla="*/ 2147483647 w 174"/>
              <a:gd name="T7" fmla="*/ 2147483647 h 91"/>
              <a:gd name="T8" fmla="*/ 0 60000 65536"/>
              <a:gd name="T9" fmla="*/ 0 60000 65536"/>
              <a:gd name="T10" fmla="*/ 0 60000 65536"/>
              <a:gd name="T11" fmla="*/ 0 60000 65536"/>
              <a:gd name="T12" fmla="*/ 0 w 174"/>
              <a:gd name="T13" fmla="*/ 0 h 91"/>
              <a:gd name="T14" fmla="*/ 174 w 174"/>
              <a:gd name="T15" fmla="*/ 91 h 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4" h="91">
                <a:moveTo>
                  <a:pt x="147" y="91"/>
                </a:moveTo>
                <a:cubicBezTo>
                  <a:pt x="164" y="64"/>
                  <a:pt x="174" y="32"/>
                  <a:pt x="174" y="0"/>
                </a:cubicBezTo>
                <a:lnTo>
                  <a:pt x="0" y="0"/>
                </a:lnTo>
                <a:lnTo>
                  <a:pt x="147" y="91"/>
                </a:lnTo>
                <a:close/>
              </a:path>
            </a:pathLst>
          </a:custGeom>
          <a:solidFill>
            <a:srgbClr val="FF3300"/>
          </a:solidFill>
          <a:ln w="11113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317" name="Freeform 5"/>
          <p:cNvSpPr>
            <a:spLocks/>
          </p:cNvSpPr>
          <p:nvPr/>
        </p:nvSpPr>
        <p:spPr bwMode="auto">
          <a:xfrm>
            <a:off x="1884363" y="1214438"/>
            <a:ext cx="3638550" cy="3943350"/>
          </a:xfrm>
          <a:custGeom>
            <a:avLst/>
            <a:gdLst>
              <a:gd name="T0" fmla="*/ 2147483647 w 321"/>
              <a:gd name="T1" fmla="*/ 2147483647 h 348"/>
              <a:gd name="T2" fmla="*/ 2147483647 w 321"/>
              <a:gd name="T3" fmla="*/ 0 h 348"/>
              <a:gd name="T4" fmla="*/ 0 w 321"/>
              <a:gd name="T5" fmla="*/ 2147483647 h 348"/>
              <a:gd name="T6" fmla="*/ 2147483647 w 321"/>
              <a:gd name="T7" fmla="*/ 2147483647 h 348"/>
              <a:gd name="T8" fmla="*/ 2147483647 w 321"/>
              <a:gd name="T9" fmla="*/ 2147483647 h 348"/>
              <a:gd name="T10" fmla="*/ 2147483647 w 321"/>
              <a:gd name="T11" fmla="*/ 2147483647 h 348"/>
              <a:gd name="T12" fmla="*/ 2147483647 w 321"/>
              <a:gd name="T13" fmla="*/ 2147483647 h 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1"/>
              <a:gd name="T22" fmla="*/ 0 h 348"/>
              <a:gd name="T23" fmla="*/ 321 w 321"/>
              <a:gd name="T24" fmla="*/ 348 h 3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1" h="348">
                <a:moveTo>
                  <a:pt x="319" y="79"/>
                </a:moveTo>
                <a:cubicBezTo>
                  <a:pt x="287" y="29"/>
                  <a:pt x="232" y="0"/>
                  <a:pt x="174" y="0"/>
                </a:cubicBezTo>
                <a:cubicBezTo>
                  <a:pt x="77" y="0"/>
                  <a:pt x="0" y="77"/>
                  <a:pt x="0" y="174"/>
                </a:cubicBezTo>
                <a:cubicBezTo>
                  <a:pt x="0" y="270"/>
                  <a:pt x="77" y="348"/>
                  <a:pt x="174" y="348"/>
                </a:cubicBezTo>
                <a:cubicBezTo>
                  <a:pt x="234" y="347"/>
                  <a:pt x="290" y="316"/>
                  <a:pt x="321" y="265"/>
                </a:cubicBezTo>
                <a:lnTo>
                  <a:pt x="174" y="174"/>
                </a:lnTo>
                <a:lnTo>
                  <a:pt x="319" y="7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1176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209550" y="5121275"/>
            <a:ext cx="1951038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Расходы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861,3 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м.р.</a:t>
            </a:r>
          </a:p>
          <a:p>
            <a:pPr algn="ctr">
              <a:spcBef>
                <a:spcPct val="50000"/>
              </a:spcBef>
              <a:defRPr/>
            </a:pP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9319" name="Text Box 7"/>
          <p:cNvSpPr txBox="1">
            <a:spLocks noChangeArrowheads="1"/>
          </p:cNvSpPr>
          <p:nvPr/>
        </p:nvSpPr>
        <p:spPr bwMode="auto">
          <a:xfrm>
            <a:off x="0" y="762000"/>
            <a:ext cx="23383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Доходы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853,7 м.р.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7023100" y="1647825"/>
            <a:ext cx="18478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dirty="0" smtClean="0"/>
              <a:t>Дефицит </a:t>
            </a:r>
            <a:endParaRPr lang="ru-RU" sz="2400" b="1" i="1" dirty="0"/>
          </a:p>
          <a:p>
            <a:pPr algn="ctr">
              <a:spcBef>
                <a:spcPct val="50000"/>
              </a:spcBef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7,5 </a:t>
            </a:r>
            <a:r>
              <a:rPr lang="ru-RU" sz="2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м.р.</a:t>
            </a:r>
          </a:p>
        </p:txBody>
      </p:sp>
      <p:sp>
        <p:nvSpPr>
          <p:cNvPr id="269321" name="Text Box 9"/>
          <p:cNvSpPr txBox="1">
            <a:spLocks noChangeArrowheads="1"/>
          </p:cNvSpPr>
          <p:nvPr/>
        </p:nvSpPr>
        <p:spPr bwMode="auto">
          <a:xfrm>
            <a:off x="5186363" y="3582988"/>
            <a:ext cx="47196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/>
              <a:t>Привлечение кредитов банков</a:t>
            </a:r>
          </a:p>
          <a:p>
            <a:pPr algn="ctr">
              <a:spcBef>
                <a:spcPct val="50000"/>
              </a:spcBef>
            </a:pPr>
            <a:r>
              <a:rPr lang="ru-RU" sz="2400" b="1" i="1" dirty="0" smtClean="0"/>
              <a:t>33,0 </a:t>
            </a:r>
            <a:r>
              <a:rPr lang="ru-RU" sz="2400" b="1" i="1" dirty="0"/>
              <a:t>м.р.</a:t>
            </a:r>
          </a:p>
        </p:txBody>
      </p:sp>
      <p:sp>
        <p:nvSpPr>
          <p:cNvPr id="269322" name="Text Box 10"/>
          <p:cNvSpPr txBox="1">
            <a:spLocks noChangeArrowheads="1"/>
          </p:cNvSpPr>
          <p:nvPr/>
        </p:nvSpPr>
        <p:spPr bwMode="auto">
          <a:xfrm>
            <a:off x="4938713" y="5165725"/>
            <a:ext cx="47180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/>
              <a:t>Возврат кредитов </a:t>
            </a:r>
          </a:p>
          <a:p>
            <a:pPr algn="ctr">
              <a:spcBef>
                <a:spcPct val="50000"/>
              </a:spcBef>
            </a:pPr>
            <a:r>
              <a:rPr lang="ru-RU" sz="2400" b="1" i="1" dirty="0" smtClean="0"/>
              <a:t>28,0 </a:t>
            </a:r>
            <a:r>
              <a:rPr lang="ru-RU" sz="2400" b="1" i="1" dirty="0"/>
              <a:t>м.р.</a:t>
            </a: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09704 -0.0018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73 4.44444E-6 L -1.66667E-6 4.44444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73 4.44444E-6 L -1.66667E-6 4.44444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animBg="1"/>
      <p:bldP spid="269316" grpId="0" animBg="1"/>
      <p:bldP spid="269318" grpId="0"/>
      <p:bldP spid="269318" grpId="1"/>
      <p:bldP spid="269319" grpId="0"/>
      <p:bldP spid="269320" grpId="0"/>
      <p:bldP spid="269321" grpId="0"/>
      <p:bldP spid="269321" grpId="1"/>
      <p:bldP spid="269322" grpId="0"/>
      <p:bldP spid="26932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4838" y="674688"/>
            <a:ext cx="9301162" cy="5508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Источники финансирования дефицита бюджета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>
          <a:xfrm>
            <a:off x="574675" y="852488"/>
            <a:ext cx="8915400" cy="808037"/>
          </a:xfrm>
        </p:spPr>
        <p:txBody>
          <a:bodyPr/>
          <a:lstStyle/>
          <a:p>
            <a:pPr marL="0" indent="265113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600" smtClean="0">
              <a:solidFill>
                <a:schemeClr val="bg1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791B0B4-2E60-4F54-B433-8DB3A99B6C57}" type="slidenum">
              <a:rPr lang="ru-RU"/>
              <a:pPr>
                <a:defRPr/>
              </a:pPr>
              <a:t>31</a:t>
            </a:fld>
            <a:endParaRPr lang="ru-RU"/>
          </a:p>
        </p:txBody>
      </p:sp>
      <p:sp>
        <p:nvSpPr>
          <p:cNvPr id="252932" name="Line 4"/>
          <p:cNvSpPr>
            <a:spLocks noChangeShapeType="1"/>
          </p:cNvSpPr>
          <p:nvPr/>
        </p:nvSpPr>
        <p:spPr bwMode="auto">
          <a:xfrm>
            <a:off x="341313" y="876300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1317625" y="1984375"/>
            <a:ext cx="7224713" cy="360363"/>
          </a:xfrm>
          <a:prstGeom prst="rect">
            <a:avLst/>
          </a:prstGeom>
          <a:solidFill>
            <a:srgbClr val="99CCFF"/>
          </a:solidFill>
          <a:ln w="15875">
            <a:solidFill>
              <a:srgbClr val="3366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800" b="1">
                <a:solidFill>
                  <a:srgbClr val="FF0000"/>
                </a:solidFill>
              </a:rPr>
              <a:t>Источники финансирования дефицита бюджета</a:t>
            </a:r>
          </a:p>
        </p:txBody>
      </p:sp>
      <p:sp>
        <p:nvSpPr>
          <p:cNvPr id="252934" name="Rectangle 6"/>
          <p:cNvSpPr>
            <a:spLocks noChangeArrowheads="1"/>
          </p:cNvSpPr>
          <p:nvPr/>
        </p:nvSpPr>
        <p:spPr bwMode="auto">
          <a:xfrm>
            <a:off x="627063" y="2938463"/>
            <a:ext cx="2209800" cy="1685925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u="sng">
                <a:solidFill>
                  <a:srgbClr val="0070C0"/>
                </a:solidFill>
              </a:rPr>
              <a:t>муниципальные займы,</a:t>
            </a:r>
            <a:r>
              <a:rPr lang="ru-RU" sz="1400">
                <a:solidFill>
                  <a:srgbClr val="0070C0"/>
                </a:solidFill>
              </a:rPr>
              <a:t> осуществляемые путем выпуска муниципальных ценных бумаг от имени муниципального образования</a:t>
            </a:r>
          </a:p>
        </p:txBody>
      </p:sp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3046413" y="2921000"/>
            <a:ext cx="1954212" cy="169545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u="sng">
                <a:solidFill>
                  <a:srgbClr val="002060"/>
                </a:solidFill>
              </a:rPr>
              <a:t>бюджетные кредиты,</a:t>
            </a:r>
            <a:r>
              <a:rPr lang="ru-RU" sz="1400">
                <a:solidFill>
                  <a:srgbClr val="002060"/>
                </a:solidFill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252936" name="Rectangle 8"/>
          <p:cNvSpPr>
            <a:spLocks noChangeArrowheads="1"/>
          </p:cNvSpPr>
          <p:nvPr/>
        </p:nvSpPr>
        <p:spPr bwMode="auto">
          <a:xfrm>
            <a:off x="5119688" y="2919413"/>
            <a:ext cx="1992312" cy="1685925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кредиты,</a:t>
            </a:r>
          </a:p>
          <a:p>
            <a:pPr algn="ctr">
              <a:defRPr/>
            </a:pP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полученные от кредитных организаций</a:t>
            </a:r>
          </a:p>
        </p:txBody>
      </p:sp>
      <p:sp>
        <p:nvSpPr>
          <p:cNvPr id="252937" name="Rectangle 9"/>
          <p:cNvSpPr>
            <a:spLocks noChangeArrowheads="1"/>
          </p:cNvSpPr>
          <p:nvPr/>
        </p:nvSpPr>
        <p:spPr bwMode="auto">
          <a:xfrm>
            <a:off x="7253288" y="2909888"/>
            <a:ext cx="1982787" cy="169545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800" b="1" u="sng">
                <a:solidFill>
                  <a:srgbClr val="002060"/>
                </a:solidFill>
              </a:rPr>
              <a:t>изменение остатков средств </a:t>
            </a:r>
            <a:r>
              <a:rPr lang="ru-RU" sz="1800">
                <a:solidFill>
                  <a:srgbClr val="002060"/>
                </a:solidFill>
              </a:rPr>
              <a:t>на счетах по учету средств местного бюджета</a:t>
            </a:r>
          </a:p>
        </p:txBody>
      </p:sp>
      <p:sp>
        <p:nvSpPr>
          <p:cNvPr id="252938" name="Line 10"/>
          <p:cNvSpPr>
            <a:spLocks noChangeShapeType="1"/>
          </p:cNvSpPr>
          <p:nvPr/>
        </p:nvSpPr>
        <p:spPr bwMode="auto">
          <a:xfrm>
            <a:off x="4941888" y="2327275"/>
            <a:ext cx="11112" cy="35401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39" name="Line 11"/>
          <p:cNvSpPr>
            <a:spLocks noChangeShapeType="1"/>
          </p:cNvSpPr>
          <p:nvPr/>
        </p:nvSpPr>
        <p:spPr bwMode="auto">
          <a:xfrm>
            <a:off x="1724025" y="2697163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>
            <a:off x="4048125" y="2700338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1" name="Line 13"/>
          <p:cNvSpPr>
            <a:spLocks noChangeShapeType="1"/>
          </p:cNvSpPr>
          <p:nvPr/>
        </p:nvSpPr>
        <p:spPr bwMode="auto">
          <a:xfrm>
            <a:off x="6092825" y="2690813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2" name="Line 14"/>
          <p:cNvSpPr>
            <a:spLocks noChangeShapeType="1"/>
          </p:cNvSpPr>
          <p:nvPr/>
        </p:nvSpPr>
        <p:spPr bwMode="auto">
          <a:xfrm>
            <a:off x="8205788" y="2689225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1731963" y="2689225"/>
            <a:ext cx="6488112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 flipV="1">
            <a:off x="284163" y="5049838"/>
            <a:ext cx="6880225" cy="1905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292100" y="4695825"/>
            <a:ext cx="0" cy="36036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 flipV="1">
            <a:off x="7153275" y="4684713"/>
            <a:ext cx="0" cy="360362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52947" name="Rectangle 19"/>
          <p:cNvSpPr>
            <a:spLocks noChangeArrowheads="1"/>
          </p:cNvSpPr>
          <p:nvPr/>
        </p:nvSpPr>
        <p:spPr bwMode="auto">
          <a:xfrm>
            <a:off x="1814513" y="5314950"/>
            <a:ext cx="3044825" cy="915988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u="sng">
                <a:solidFill>
                  <a:srgbClr val="0070C0"/>
                </a:solidFill>
              </a:rPr>
              <a:t>муниципальный долг,</a:t>
            </a:r>
          </a:p>
          <a:p>
            <a:pPr algn="ctr"/>
            <a:r>
              <a:rPr lang="ru-RU" sz="1400">
                <a:solidFill>
                  <a:srgbClr val="0070C0"/>
                </a:solidFill>
              </a:rPr>
              <a:t>то есть совокупность долговых обязательств муниципального образования</a:t>
            </a: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5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5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5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52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5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2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5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/>
      <p:bldP spid="252932" grpId="0" animBg="1"/>
      <p:bldP spid="252933" grpId="0" animBg="1"/>
      <p:bldP spid="252934" grpId="0" animBg="1"/>
      <p:bldP spid="252935" grpId="0" animBg="1"/>
      <p:bldP spid="252936" grpId="0" animBg="1"/>
      <p:bldP spid="252937" grpId="0" animBg="1"/>
      <p:bldP spid="252938" grpId="0" animBg="1"/>
      <p:bldP spid="252939" grpId="0" animBg="1"/>
      <p:bldP spid="252940" grpId="0" animBg="1"/>
      <p:bldP spid="252941" grpId="0" animBg="1"/>
      <p:bldP spid="252942" grpId="0" animBg="1"/>
      <p:bldP spid="252943" grpId="0" animBg="1"/>
      <p:bldP spid="252944" grpId="0" animBg="1"/>
      <p:bldP spid="252945" grpId="0" animBg="1"/>
      <p:bldP spid="252946" grpId="0" animBg="1"/>
      <p:bldP spid="25294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BD7F005-E2AE-47C8-991A-881422A5D0F1}" type="slidenum">
              <a:rPr lang="ru-RU"/>
              <a:pPr>
                <a:defRPr/>
              </a:pPr>
              <a:t>32</a:t>
            </a:fld>
            <a:endParaRPr lang="ru-RU"/>
          </a:p>
        </p:txBody>
      </p:sp>
      <p:sp>
        <p:nvSpPr>
          <p:cNvPr id="28675" name="Номер слайда 2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270338" name="AutoShape 2"/>
          <p:cNvSpPr>
            <a:spLocks noChangeArrowheads="1"/>
          </p:cNvSpPr>
          <p:nvPr/>
        </p:nvSpPr>
        <p:spPr bwMode="auto">
          <a:xfrm rot="-5400000">
            <a:off x="979487" y="1931988"/>
            <a:ext cx="3222625" cy="30226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400" b="1" i="1" u="sng" dirty="0">
                <a:solidFill>
                  <a:srgbClr val="0000FF"/>
                </a:solidFill>
                <a:latin typeface="Arial" charset="0"/>
              </a:rPr>
              <a:t>Кредитный</a:t>
            </a:r>
          </a:p>
          <a:p>
            <a:pPr algn="ctr"/>
            <a:r>
              <a:rPr lang="ru-RU" sz="24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ru-RU" sz="2400" b="1" i="1" u="sng" dirty="0">
                <a:solidFill>
                  <a:srgbClr val="0000FF"/>
                </a:solidFill>
                <a:latin typeface="Arial" charset="0"/>
              </a:rPr>
              <a:t>договор</a:t>
            </a:r>
          </a:p>
          <a:p>
            <a:pPr algn="ctr"/>
            <a:r>
              <a:rPr lang="ru-RU" sz="2400" b="1" i="1" u="sng" dirty="0" smtClean="0">
                <a:solidFill>
                  <a:srgbClr val="0000FF"/>
                </a:solidFill>
                <a:latin typeface="Arial" charset="0"/>
              </a:rPr>
              <a:t>14.11.2022г</a:t>
            </a:r>
            <a:r>
              <a:rPr lang="ru-RU" sz="2400" b="1" i="1" u="sng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 algn="ctr"/>
            <a:endParaRPr lang="ru-RU" sz="2400" b="1" i="1" u="sng" dirty="0" smtClean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latin typeface="Arial" charset="0"/>
              </a:rPr>
              <a:t>8,5 %</a:t>
            </a:r>
            <a:endParaRPr lang="ru-RU" sz="2400" b="1" i="1" u="sng" dirty="0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ru-RU" sz="2000" b="1" i="1" u="sng" dirty="0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ru-RU" sz="2000" b="1" i="1" dirty="0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ru-RU" sz="2000" b="1" i="1" dirty="0">
              <a:latin typeface="Arial" charset="0"/>
            </a:endParaRPr>
          </a:p>
        </p:txBody>
      </p:sp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2535238" y="1196975"/>
            <a:ext cx="578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 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01.01.2023 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– 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19,0 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млн. рублей</a:t>
            </a:r>
          </a:p>
        </p:txBody>
      </p:sp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477838" y="315913"/>
            <a:ext cx="84121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Муниципальный долг Ленского района 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rot="-5400000">
            <a:off x="5310188" y="2884488"/>
            <a:ext cx="3222625" cy="30226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400" b="1" i="1" u="sng" dirty="0" smtClean="0">
                <a:solidFill>
                  <a:srgbClr val="0000FF"/>
                </a:solidFill>
                <a:latin typeface="Arial" charset="0"/>
              </a:rPr>
              <a:t>Бюджетный </a:t>
            </a:r>
          </a:p>
          <a:p>
            <a:pPr algn="ctr"/>
            <a:r>
              <a:rPr lang="ru-RU" sz="2400" b="1" i="1" u="sng" dirty="0" smtClean="0">
                <a:solidFill>
                  <a:srgbClr val="0000FF"/>
                </a:solidFill>
                <a:latin typeface="Arial" charset="0"/>
              </a:rPr>
              <a:t>кредит</a:t>
            </a:r>
            <a:endParaRPr lang="ru-RU" sz="2400" b="1" i="1" u="sng" dirty="0">
              <a:solidFill>
                <a:srgbClr val="0000FF"/>
              </a:solidFill>
              <a:latin typeface="Arial" charset="0"/>
            </a:endParaRPr>
          </a:p>
          <a:p>
            <a:pPr algn="ctr"/>
            <a:r>
              <a:rPr lang="ru-RU" sz="2400" b="1" i="1" u="sng" dirty="0" smtClean="0">
                <a:solidFill>
                  <a:srgbClr val="0000FF"/>
                </a:solidFill>
                <a:latin typeface="Arial" charset="0"/>
              </a:rPr>
              <a:t>19.07.2022г</a:t>
            </a:r>
            <a:r>
              <a:rPr lang="ru-RU" sz="2400" b="1" i="1" u="sng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 algn="ctr"/>
            <a:endParaRPr lang="ru-RU" sz="2400" b="1" i="1" u="sng" dirty="0" smtClean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latin typeface="Arial" charset="0"/>
              </a:rPr>
              <a:t>0,1 %</a:t>
            </a:r>
            <a:endParaRPr lang="ru-RU" sz="2400" b="1" i="1" u="sng" dirty="0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ru-RU" sz="2000" b="1" i="1" u="sng" dirty="0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ru-RU" sz="2000" b="1" i="1" dirty="0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ru-RU" sz="2000" b="1" i="1" dirty="0">
              <a:latin typeface="Arial" charset="0"/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 animBg="1"/>
      <p:bldP spid="270339" grpId="0"/>
      <p:bldP spid="270340" grpId="0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17525"/>
            <a:ext cx="8915400" cy="619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Информация для контактов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1166813"/>
            <a:ext cx="8915400" cy="4903787"/>
          </a:xfrm>
        </p:spPr>
        <p:txBody>
          <a:bodyPr rtlCol="0">
            <a:normAutofit lnSpcReduction="10000"/>
          </a:bodyPr>
          <a:lstStyle/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             </a:t>
            </a:r>
          </a:p>
          <a:p>
            <a:pPr marL="1698625" indent="-1344613"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             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Финансовый отдел Администрации муниципального образования </a:t>
            </a:r>
          </a:p>
          <a:p>
            <a:pPr marL="1698625" indent="-1344613"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«Ленский муниципальный район»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165780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Архангельская область, Ленский район, село Яренск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ул. Братьев Покровских, дом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19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Телефон:  8 (81859) 5-24-09, факс: 8 (81859) 5-25-28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адрес электронной почты: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feuyarensk@yandex.ru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D54C976-316D-462C-B8BB-1E66D053095B}" type="slidenum">
              <a:rPr lang="ru-RU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1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1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95300" y="292100"/>
            <a:ext cx="8915400" cy="50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Социальная сфера</a:t>
            </a:r>
          </a:p>
        </p:txBody>
      </p:sp>
      <p:graphicFrame>
        <p:nvGraphicFramePr>
          <p:cNvPr id="1026" name="Диаграмма 4"/>
          <p:cNvGraphicFramePr>
            <a:graphicFrameLocks noGrp="1"/>
          </p:cNvGraphicFramePr>
          <p:nvPr>
            <p:ph type="chart" idx="1"/>
          </p:nvPr>
        </p:nvGraphicFramePr>
        <p:xfrm>
          <a:off x="444500" y="876300"/>
          <a:ext cx="9232900" cy="5345113"/>
        </p:xfrm>
        <a:graphic>
          <a:graphicData uri="http://schemas.openxmlformats.org/presentationml/2006/ole">
            <p:oleObj spid="_x0000_s1026" name="Worksheet" r:id="rId3" imgW="9229632" imgH="5343570" progId="Excel.Sheet.8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0B65C-2016-44B8-8AE7-FF8F4C3BD3A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368300" y="152400"/>
            <a:ext cx="8915400" cy="495300"/>
          </a:xfrm>
        </p:spPr>
        <p:txBody>
          <a:bodyPr>
            <a:normAutofit fontScale="90000"/>
          </a:bodyPr>
          <a:lstStyle/>
          <a:p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ОБЩЕГОСУДАРСТВЕННЫЕ РАСХОДЫ</a:t>
            </a:r>
          </a:p>
        </p:txBody>
      </p:sp>
      <p:graphicFrame>
        <p:nvGraphicFramePr>
          <p:cNvPr id="2050" name="Диаграмма 4"/>
          <p:cNvGraphicFramePr>
            <a:graphicFrameLocks noGrp="1"/>
          </p:cNvGraphicFramePr>
          <p:nvPr>
            <p:ph type="chart" idx="1"/>
          </p:nvPr>
        </p:nvGraphicFramePr>
        <p:xfrm>
          <a:off x="647700" y="876300"/>
          <a:ext cx="8737600" cy="5218113"/>
        </p:xfrm>
        <a:graphic>
          <a:graphicData uri="http://schemas.openxmlformats.org/presentationml/2006/ole">
            <p:oleObj spid="_x0000_s2050" name="Worksheet" r:id="rId3" imgW="8867654" imgH="5295780" progId="Excel.Sheet.8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7AC0F-A917-4793-B8FE-097518CC348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8" y="260350"/>
            <a:ext cx="8915400" cy="8651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Муниципальные программы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2E6D967-AE7B-432B-81F0-3A917BD3BFCF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8196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228355" name="AutoShape 27"/>
          <p:cNvSpPr>
            <a:spLocks noChangeArrowheads="1"/>
          </p:cNvSpPr>
          <p:nvPr/>
        </p:nvSpPr>
        <p:spPr bwMode="auto">
          <a:xfrm>
            <a:off x="396875" y="3517900"/>
            <a:ext cx="3941763" cy="1944688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Программы </a:t>
            </a:r>
          </a:p>
          <a:p>
            <a:pPr marL="342900" indent="-342900" algn="ctr">
              <a:defRPr/>
            </a:pPr>
            <a:r>
              <a:rPr lang="ru-RU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направленные на решение </a:t>
            </a:r>
          </a:p>
          <a:p>
            <a:pPr marL="342900" indent="-342900" algn="ctr">
              <a:defRPr/>
            </a:pPr>
            <a:r>
              <a:rPr lang="ru-RU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общегосударственных вопросов</a:t>
            </a:r>
          </a:p>
        </p:txBody>
      </p:sp>
      <p:sp>
        <p:nvSpPr>
          <p:cNvPr id="228356" name="AutoShape 27"/>
          <p:cNvSpPr>
            <a:spLocks noChangeArrowheads="1"/>
          </p:cNvSpPr>
          <p:nvPr/>
        </p:nvSpPr>
        <p:spPr bwMode="auto">
          <a:xfrm>
            <a:off x="1974850" y="1997075"/>
            <a:ext cx="6318250" cy="1008063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Программы  </a:t>
            </a:r>
          </a:p>
          <a:p>
            <a:pPr marL="342900" indent="-342900" algn="ctr">
              <a:defRPr/>
            </a:pP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социальной направленности</a:t>
            </a:r>
          </a:p>
        </p:txBody>
      </p:sp>
      <p:sp>
        <p:nvSpPr>
          <p:cNvPr id="228357" name="AutoShape 27"/>
          <p:cNvSpPr>
            <a:spLocks noChangeArrowheads="1"/>
          </p:cNvSpPr>
          <p:nvPr/>
        </p:nvSpPr>
        <p:spPr bwMode="auto">
          <a:xfrm>
            <a:off x="5513388" y="3517900"/>
            <a:ext cx="3944937" cy="1957388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Программы </a:t>
            </a:r>
            <a:r>
              <a:rPr lang="ru-RU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 algn="ctr">
              <a:defRPr/>
            </a:pPr>
            <a:r>
              <a:rPr lang="ru-RU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сфере экономики и ЖКХ</a:t>
            </a:r>
          </a:p>
          <a:p>
            <a:pPr marL="342900" indent="-342900" algn="ctr">
              <a:defRPr/>
            </a:pPr>
            <a:endParaRPr lang="ru-RU" sz="15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8358" name="Line 6"/>
          <p:cNvSpPr>
            <a:spLocks noChangeShapeType="1"/>
          </p:cNvSpPr>
          <p:nvPr/>
        </p:nvSpPr>
        <p:spPr bwMode="auto">
          <a:xfrm flipH="1">
            <a:off x="1228725" y="1174750"/>
            <a:ext cx="876300" cy="2071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8359" name="Line 7"/>
          <p:cNvSpPr>
            <a:spLocks noChangeShapeType="1"/>
          </p:cNvSpPr>
          <p:nvPr/>
        </p:nvSpPr>
        <p:spPr bwMode="auto">
          <a:xfrm>
            <a:off x="5130800" y="1162050"/>
            <a:ext cx="12700" cy="636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8360" name="Line 8"/>
          <p:cNvSpPr>
            <a:spLocks noChangeShapeType="1"/>
          </p:cNvSpPr>
          <p:nvPr/>
        </p:nvSpPr>
        <p:spPr bwMode="auto">
          <a:xfrm>
            <a:off x="8270875" y="1154113"/>
            <a:ext cx="711200" cy="202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22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2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animBg="1"/>
      <p:bldP spid="228356" grpId="0" animBg="1"/>
      <p:bldP spid="228357" grpId="0" animBg="1"/>
      <p:bldP spid="228358" grpId="0" animBg="1"/>
      <p:bldP spid="228359" grpId="0" animBg="1"/>
      <p:bldP spid="2283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87325"/>
            <a:ext cx="8915400" cy="12969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Муниципальные программы</a:t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социальной направленности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E31AAF3-E128-412D-A610-A8D77C72B821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9220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2E66BA5-9786-4410-A33A-FE3C52A1BB67}" type="slidenum">
              <a:rPr lang="ru-RU" sz="1200"/>
              <a:pPr algn="r"/>
              <a:t>7</a:t>
            </a:fld>
            <a:endParaRPr lang="ru-RU" sz="1200"/>
          </a:p>
        </p:txBody>
      </p:sp>
      <p:sp>
        <p:nvSpPr>
          <p:cNvPr id="229379" name="AutoShape 27"/>
          <p:cNvSpPr>
            <a:spLocks noChangeArrowheads="1"/>
          </p:cNvSpPr>
          <p:nvPr/>
        </p:nvSpPr>
        <p:spPr bwMode="auto">
          <a:xfrm>
            <a:off x="647700" y="1485900"/>
            <a:ext cx="8877300" cy="5207000"/>
          </a:xfrm>
          <a:prstGeom prst="roundRect">
            <a:avLst>
              <a:gd name="adj" fmla="val 16667"/>
            </a:avLst>
          </a:prstGeom>
          <a:solidFill>
            <a:schemeClr val="accent1">
              <a:alpha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1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образования Ленского </a:t>
            </a:r>
            <a:r>
              <a:rPr lang="ru-RU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района</a:t>
            </a:r>
            <a:endParaRPr lang="ru-RU" sz="18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18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  <a:defRPr/>
            </a:pP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местного самоуправления в МО «Ленский муниципальный район» </a:t>
            </a:r>
          </a:p>
          <a:p>
            <a:pPr>
              <a:defRPr/>
            </a:pP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поддержка социально ориентированных некоммерческих организаций </a:t>
            </a:r>
          </a:p>
          <a:p>
            <a:pPr>
              <a:defRPr/>
            </a:pPr>
            <a:endParaRPr lang="ru-RU" sz="18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-Развитие сферы культуры МО «Ленский муниципальный район</a:t>
            </a:r>
            <a:r>
              <a:rPr lang="ru-RU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8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-Профилактика безнадзорности и правонарушений несовершеннолетних </a:t>
            </a:r>
          </a:p>
          <a:p>
            <a:pPr>
              <a:defRPr/>
            </a:pPr>
            <a:r>
              <a:rPr lang="ru-RU" sz="1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территории МО </a:t>
            </a:r>
            <a:r>
              <a:rPr lang="ru-RU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«Ленский </a:t>
            </a:r>
            <a:r>
              <a:rPr lang="ru-RU" sz="1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</a:t>
            </a:r>
            <a:r>
              <a:rPr lang="ru-RU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район»</a:t>
            </a:r>
          </a:p>
          <a:p>
            <a:pPr>
              <a:defRPr/>
            </a:pPr>
            <a:endParaRPr lang="ru-RU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-Развитие физической культуры, спорта, туризма, повышение эффективности </a:t>
            </a:r>
          </a:p>
          <a:p>
            <a:pPr>
              <a:defRPr/>
            </a:pPr>
            <a:r>
              <a:rPr lang="ru-RU" sz="1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реализации молодежной и семейной политики в МО </a:t>
            </a:r>
            <a:r>
              <a:rPr lang="ru-RU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«Ленский </a:t>
            </a:r>
            <a:r>
              <a:rPr lang="ru-RU" sz="1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</a:t>
            </a:r>
            <a:r>
              <a:rPr lang="ru-RU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район»</a:t>
            </a:r>
            <a:endParaRPr lang="ru-RU" sz="18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22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7404F0-DE3D-469B-B7CA-133C1174FDAC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10243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230403" name="AutoShape 50"/>
          <p:cNvSpPr>
            <a:spLocks noChangeArrowheads="1"/>
          </p:cNvSpPr>
          <p:nvPr/>
        </p:nvSpPr>
        <p:spPr bwMode="auto">
          <a:xfrm>
            <a:off x="254000" y="1354138"/>
            <a:ext cx="5102225" cy="42386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Реализация общеобразовательных программ</a:t>
            </a:r>
          </a:p>
          <a:p>
            <a:pPr algn="ctr">
              <a:defRPr/>
            </a:pPr>
            <a:r>
              <a:rPr lang="ru-RU" sz="1600" b="1" dirty="0"/>
              <a:t> </a:t>
            </a:r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6172200" y="1003301"/>
            <a:ext cx="3505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– 534,3млн.рублей</a:t>
            </a:r>
          </a:p>
          <a:p>
            <a:pPr algn="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год– 571,9 млн.рублей</a:t>
            </a:r>
          </a:p>
          <a:p>
            <a:pPr algn="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год- 599,9 млн.рублей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</p:txBody>
      </p:sp>
      <p:sp>
        <p:nvSpPr>
          <p:cNvPr id="230405" name="AutoShape 50"/>
          <p:cNvSpPr>
            <a:spLocks noChangeArrowheads="1"/>
          </p:cNvSpPr>
          <p:nvPr/>
        </p:nvSpPr>
        <p:spPr bwMode="auto">
          <a:xfrm>
            <a:off x="219075" y="1905000"/>
            <a:ext cx="5149850" cy="1227138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Компенсация родительской платы за присмотр и уход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за ребёнком в образовательных  организациях,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реализующих образовательную программу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дошкольного образования</a:t>
            </a:r>
          </a:p>
        </p:txBody>
      </p:sp>
      <p:sp>
        <p:nvSpPr>
          <p:cNvPr id="230406" name="AutoShape 50"/>
          <p:cNvSpPr>
            <a:spLocks noChangeArrowheads="1"/>
          </p:cNvSpPr>
          <p:nvPr/>
        </p:nvSpPr>
        <p:spPr bwMode="auto">
          <a:xfrm>
            <a:off x="231775" y="3322638"/>
            <a:ext cx="5149850" cy="102076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Обеспечение предоставления жилых помещений детям-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сиротам и детям, оставшимся без попечения родителей,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лицам из их числа по договорам найма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специализированных жилых помещений </a:t>
            </a:r>
          </a:p>
        </p:txBody>
      </p:sp>
      <p:sp>
        <p:nvSpPr>
          <p:cNvPr id="230408" name="AutoShape 50"/>
          <p:cNvSpPr>
            <a:spLocks noChangeArrowheads="1"/>
          </p:cNvSpPr>
          <p:nvPr/>
        </p:nvSpPr>
        <p:spPr bwMode="auto">
          <a:xfrm>
            <a:off x="254000" y="4495800"/>
            <a:ext cx="5178425" cy="444500"/>
          </a:xfrm>
          <a:prstGeom prst="roundRect">
            <a:avLst>
              <a:gd name="adj" fmla="val 23486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Мероприятия по оздоровлению детей</a:t>
            </a:r>
          </a:p>
        </p:txBody>
      </p:sp>
      <p:sp>
        <p:nvSpPr>
          <p:cNvPr id="230409" name="Rectangle 9"/>
          <p:cNvSpPr>
            <a:spLocks noChangeArrowheads="1"/>
          </p:cNvSpPr>
          <p:nvPr/>
        </p:nvSpPr>
        <p:spPr bwMode="auto">
          <a:xfrm>
            <a:off x="241300" y="195263"/>
            <a:ext cx="9334500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Муниципальная  программа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«Развитие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образования Ленского  муниципального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района»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AutoShape 50"/>
          <p:cNvSpPr>
            <a:spLocks noChangeArrowheads="1"/>
          </p:cNvSpPr>
          <p:nvPr/>
        </p:nvSpPr>
        <p:spPr bwMode="auto">
          <a:xfrm>
            <a:off x="228600" y="5118100"/>
            <a:ext cx="5178425" cy="533400"/>
          </a:xfrm>
          <a:prstGeom prst="roundRect">
            <a:avLst>
              <a:gd name="adj" fmla="val 23486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Совершенствование системы выявления и развития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талантов детей </a:t>
            </a:r>
          </a:p>
        </p:txBody>
      </p:sp>
      <p:pic>
        <p:nvPicPr>
          <p:cNvPr id="10251" name="Picture 12" descr="C:\Users\Кривошеина ТА\Desktop\SgGeJRKnD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4975" y="2574925"/>
            <a:ext cx="4175125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0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0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0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0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animBg="1"/>
      <p:bldP spid="230405" grpId="0" animBg="1"/>
      <p:bldP spid="230406" grpId="0" animBg="1"/>
      <p:bldP spid="230408" grpId="0" animBg="1"/>
      <p:bldP spid="230409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«Развитие образования Ленского муниципального района» 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3399FF"/>
                </a:solidFill>
              </a:rPr>
              <a:t>(расходы на дополнительное образование детей за 2022 год 36586,1 тыс. рублей)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</a:b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1268" name="Содержимое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946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99300" y="6318250"/>
            <a:ext cx="2311400" cy="36512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00A4C9F-6B2E-46C6-AFA0-D9744C8965F1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11270" name="Picture 8" descr="C:\Users\Кривошеина ТА\Desktop\PS7KbDjUJ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1473200"/>
            <a:ext cx="441960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C:\Users\Кривошеина ТА\Desktop\lxl0m_NDoq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300" y="2006600"/>
            <a:ext cx="4432300" cy="336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0" descr="C:\Users\Кривошеина ТА\Desktop\MdsffFgJ1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0" y="4038600"/>
            <a:ext cx="4457700" cy="224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14544</TotalTime>
  <Words>2060</Words>
  <Application>Microsoft Office PowerPoint</Application>
  <PresentationFormat>Лист A4 (210x297 мм)</PresentationFormat>
  <Paragraphs>492</Paragraphs>
  <Slides>33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Worksheet</vt:lpstr>
      <vt:lpstr>Расходы районного бюджета</vt:lpstr>
      <vt:lpstr>Расходы бюджета муниципального образования «Ленский муниципальный район»</vt:lpstr>
      <vt:lpstr>Отраслевая структура расходов районного бюджета</vt:lpstr>
      <vt:lpstr>Социальная сфера</vt:lpstr>
      <vt:lpstr>ОБЩЕГОСУДАРСТВЕННЫЕ РАСХОДЫ</vt:lpstr>
      <vt:lpstr>Муниципальные программы</vt:lpstr>
      <vt:lpstr> Муниципальные программы социальной направленности</vt:lpstr>
      <vt:lpstr>Слайд 8</vt:lpstr>
      <vt:lpstr>МП «Развитие образования Ленского муниципального района»  (расходы на дополнительное образование детей за 2022 год 36586,1 тыс. рублей) </vt:lpstr>
      <vt:lpstr>МП «Развитие образования Ленского муниципального района»   </vt:lpstr>
      <vt:lpstr>Слайд 11</vt:lpstr>
      <vt:lpstr>МП «Профилактика безнадзорности и правонарушений несовершеннолетних на территории МО «Ленский муниципальный район»</vt:lpstr>
      <vt:lpstr>МП «Развитие сферы культуры в Ленском районе»</vt:lpstr>
      <vt:lpstr>Слайд 14</vt:lpstr>
      <vt:lpstr>Муниципальные программы в сфере экономики и ЖКХ</vt:lpstr>
      <vt:lpstr>Слайд 16</vt:lpstr>
      <vt:lpstr>Слайд 17</vt:lpstr>
      <vt:lpstr>МП «Ремонт и содержание сети автомобильных дорог, находящихся в собственности  МО «Ленский муниципальный район»</vt:lpstr>
      <vt:lpstr>Муниципальная программа «Развитие торговли на территории МО «Ленский муниципальный район»</vt:lpstr>
      <vt:lpstr>Слайд 20</vt:lpstr>
      <vt:lpstr>Слайд 21</vt:lpstr>
      <vt:lpstr>Слайд 22</vt:lpstr>
      <vt:lpstr>Слайд 23</vt:lpstr>
      <vt:lpstr>Слайд 24</vt:lpstr>
      <vt:lpstr>Муниципальные программы направленные на решение общегосударственных вопросов</vt:lpstr>
      <vt:lpstr>МП «Управление муниципальными финансами МО «Ленский муниципальный район» и муниципальным долгом МО «Ленский муниципальный район»</vt:lpstr>
      <vt:lpstr>Осуществление государственных полномочий</vt:lpstr>
      <vt:lpstr>ФЕДЕРАЛЬНЫЕ ПРОЕКТЫ В СОСТАВЕ НАЦИОНАЛЬНЫХ ПРОЕКТОВ (ПРОГРАММЫ), 2022 год</vt:lpstr>
      <vt:lpstr>Слайд 29</vt:lpstr>
      <vt:lpstr>Дефицит бюджета 2022 года</vt:lpstr>
      <vt:lpstr>Источники финансирования дефицита бюджета</vt:lpstr>
      <vt:lpstr>Слайд 32</vt:lpstr>
      <vt:lpstr>Информация для контактов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</dc:title>
  <dc:creator>user</dc:creator>
  <cp:lastModifiedBy>Шумихина Т.Ю.</cp:lastModifiedBy>
  <cp:revision>1612</cp:revision>
  <dcterms:created xsi:type="dcterms:W3CDTF">2013-10-23T10:56:41Z</dcterms:created>
  <dcterms:modified xsi:type="dcterms:W3CDTF">2023-03-28T09:56:55Z</dcterms:modified>
</cp:coreProperties>
</file>